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Override PartName="/customXml/itemProps33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6"/>
  </p:notesMasterIdLst>
  <p:sldIdLst>
    <p:sldId id="409" r:id="rId5"/>
    <p:sldId id="421" r:id="rId7"/>
    <p:sldId id="430" r:id="rId8"/>
    <p:sldId id="434" r:id="rId9"/>
    <p:sldId id="435" r:id="rId10"/>
    <p:sldId id="436" r:id="rId11"/>
    <p:sldId id="431" r:id="rId12"/>
    <p:sldId id="437" r:id="rId13"/>
    <p:sldId id="438" r:id="rId14"/>
    <p:sldId id="455" r:id="rId15"/>
    <p:sldId id="448" r:id="rId16"/>
    <p:sldId id="449" r:id="rId17"/>
    <p:sldId id="450" r:id="rId18"/>
    <p:sldId id="432" r:id="rId19"/>
    <p:sldId id="451" r:id="rId20"/>
    <p:sldId id="433" r:id="rId21"/>
    <p:sldId id="462" r:id="rId22"/>
    <p:sldId id="4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FFFFFF"/>
    <a:srgbClr val="F6F8FA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330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落到</a:t>
            </a:r>
            <a:r>
              <a:rPr lang="zh-CN" altLang="en-US"/>
              <a:t>交易仿真</a:t>
            </a:r>
            <a:r>
              <a:rPr lang="zh-CN" altLang="en-US"/>
              <a:t>上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交易平台：卖家和买家更轻松的</a:t>
            </a:r>
            <a:r>
              <a:rPr lang="zh-CN" altLang="en-US"/>
              <a:t>连接</a:t>
            </a:r>
            <a:endParaRPr lang="zh-CN" altLang="en-US"/>
          </a:p>
          <a:p>
            <a:r>
              <a:rPr lang="en-US" altLang="zh-CN"/>
              <a:t>3. IOTA</a:t>
            </a:r>
            <a:r>
              <a:rPr lang="zh-CN" altLang="en-US"/>
              <a:t>：类比于</a:t>
            </a:r>
            <a:r>
              <a:rPr lang="zh-CN" altLang="en-US"/>
              <a:t>比特币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介绍一下这个图的</a:t>
            </a:r>
            <a:r>
              <a:rPr lang="zh-CN" altLang="en-US"/>
              <a:t>构成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2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8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9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07.xml"/><Relationship Id="rId4" Type="http://schemas.openxmlformats.org/officeDocument/2006/relationships/image" Target="file:///C:\Users\1V994W2\Documents\Tencent%20Files\574576071\FileRecv\&#25340;&#35013;&#32032;&#26448;\forleft%201-23\\21\subject_holdright_42,113,184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06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1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15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3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30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36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4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3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5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7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8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9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6.png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image" Target="../media/image8.png"/><Relationship Id="rId4" Type="http://schemas.openxmlformats.org/officeDocument/2006/relationships/tags" Target="../tags/tag212.xml"/><Relationship Id="rId3" Type="http://schemas.openxmlformats.org/officeDocument/2006/relationships/image" Target="../media/image7.png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tags" Target="../tags/tag217.xml"/><Relationship Id="rId3" Type="http://schemas.openxmlformats.org/officeDocument/2006/relationships/image" Target="../media/image9.png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image" Target="../media/image6.png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>
            <p:custDataLst>
              <p:tags r:id="rId8"/>
            </p:custDataLst>
          </p:nvPr>
        </p:nvCxnSpPr>
        <p:spPr>
          <a:xfrm>
            <a:off x="762317" y="2989580"/>
            <a:ext cx="435229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762318" y="4631690"/>
            <a:ext cx="197421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3235643" y="4631690"/>
            <a:ext cx="1802765" cy="408940"/>
          </a:xfrm>
          <a:prstGeom prst="rect">
            <a:avLst/>
          </a:prstGeom>
        </p:spPr>
        <p:txBody>
          <a:bodyPr vert="horz" wrap="square" lIns="90170" tIns="46990" rIns="90170" bIns="46990" anchor="t" anchorCtr="0">
            <a:normAutofit/>
          </a:bodyPr>
          <a:lstStyle>
            <a:lvl1pPr marL="342900" marR="0" indent="-342900" algn="r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1"/>
            </p:custDataLst>
          </p:nvPr>
        </p:nvSpPr>
        <p:spPr>
          <a:xfrm>
            <a:off x="762318" y="3192781"/>
            <a:ext cx="4352925" cy="127571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762318" y="1817371"/>
            <a:ext cx="4825365" cy="97091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5716016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2827655" y="3541077"/>
            <a:ext cx="6536690" cy="83566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20204" pitchFamily="34" charset="0"/>
              <a:buNone/>
              <a:defRPr sz="4400" b="0" spc="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2827655" y="4448175"/>
            <a:ext cx="6536690" cy="517525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10"/>
            </p:custDataLst>
          </p:nvPr>
        </p:nvSpPr>
        <p:spPr>
          <a:xfrm>
            <a:off x="5022215" y="1775142"/>
            <a:ext cx="2146935" cy="379730"/>
          </a:xfrm>
          <a:custGeom>
            <a:avLst/>
            <a:gdLst>
              <a:gd name="connisteX0" fmla="*/ 0 w 2146935"/>
              <a:gd name="connsiteY0" fmla="*/ 734060 h 744855"/>
              <a:gd name="connisteX1" fmla="*/ 0 w 2146935"/>
              <a:gd name="connsiteY1" fmla="*/ 0 h 744855"/>
              <a:gd name="connisteX2" fmla="*/ 2146935 w 2146935"/>
              <a:gd name="connsiteY2" fmla="*/ 0 h 744855"/>
              <a:gd name="connisteX3" fmla="*/ 2146935 w 2146935"/>
              <a:gd name="connsiteY3" fmla="*/ 744855 h 7448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146935" h="744855">
                <a:moveTo>
                  <a:pt x="0" y="734060"/>
                </a:moveTo>
                <a:lnTo>
                  <a:pt x="0" y="0"/>
                </a:lnTo>
                <a:lnTo>
                  <a:pt x="2146935" y="0"/>
                </a:lnTo>
                <a:lnTo>
                  <a:pt x="2146935" y="744855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 spc="2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11"/>
            </p:custDataLst>
          </p:nvPr>
        </p:nvSpPr>
        <p:spPr>
          <a:xfrm rot="10800000">
            <a:off x="5022215" y="3062922"/>
            <a:ext cx="2146935" cy="379730"/>
          </a:xfrm>
          <a:custGeom>
            <a:avLst/>
            <a:gdLst>
              <a:gd name="connisteX0" fmla="*/ 0 w 2146935"/>
              <a:gd name="connsiteY0" fmla="*/ 734060 h 744855"/>
              <a:gd name="connisteX1" fmla="*/ 0 w 2146935"/>
              <a:gd name="connsiteY1" fmla="*/ 0 h 744855"/>
              <a:gd name="connisteX2" fmla="*/ 2146935 w 2146935"/>
              <a:gd name="connsiteY2" fmla="*/ 0 h 744855"/>
              <a:gd name="connisteX3" fmla="*/ 2146935 w 2146935"/>
              <a:gd name="connsiteY3" fmla="*/ 744855 h 7448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146935" h="744855">
                <a:moveTo>
                  <a:pt x="0" y="734060"/>
                </a:moveTo>
                <a:lnTo>
                  <a:pt x="0" y="0"/>
                </a:lnTo>
                <a:lnTo>
                  <a:pt x="2146935" y="0"/>
                </a:lnTo>
                <a:lnTo>
                  <a:pt x="2146935" y="744855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 spc="20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 userDrawn="1">
            <p:custDataLst>
              <p:tags r:id="rId12"/>
            </p:custDataLst>
          </p:nvPr>
        </p:nvCxnSpPr>
        <p:spPr>
          <a:xfrm>
            <a:off x="5841365" y="3139757"/>
            <a:ext cx="50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任意多边形 5"/>
          <p:cNvSpPr/>
          <p:nvPr userDrawn="1">
            <p:custDataLst>
              <p:tags r:id="rId8"/>
            </p:custDataLst>
          </p:nvPr>
        </p:nvSpPr>
        <p:spPr>
          <a:xfrm>
            <a:off x="774700" y="2057717"/>
            <a:ext cx="1250950" cy="2742565"/>
          </a:xfrm>
          <a:custGeom>
            <a:avLst/>
            <a:gdLst>
              <a:gd name="connisteX0" fmla="*/ 1885950 w 1896110"/>
              <a:gd name="connsiteY0" fmla="*/ 826135 h 4745355"/>
              <a:gd name="connisteX1" fmla="*/ 1885950 w 1896110"/>
              <a:gd name="connsiteY1" fmla="*/ 0 h 4745355"/>
              <a:gd name="connisteX2" fmla="*/ 0 w 1896110"/>
              <a:gd name="connsiteY2" fmla="*/ 0 h 4745355"/>
              <a:gd name="connisteX3" fmla="*/ 0 w 1896110"/>
              <a:gd name="connsiteY3" fmla="*/ 4745355 h 4745355"/>
              <a:gd name="connisteX4" fmla="*/ 1896110 w 1896110"/>
              <a:gd name="connsiteY4" fmla="*/ 4745355 h 4745355"/>
              <a:gd name="connisteX5" fmla="*/ 1896110 w 1896110"/>
              <a:gd name="connsiteY5" fmla="*/ 4003675 h 4745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96110" h="4745355">
                <a:moveTo>
                  <a:pt x="1885950" y="826135"/>
                </a:moveTo>
                <a:lnTo>
                  <a:pt x="1885950" y="0"/>
                </a:lnTo>
                <a:lnTo>
                  <a:pt x="0" y="0"/>
                </a:lnTo>
                <a:lnTo>
                  <a:pt x="0" y="4745355"/>
                </a:lnTo>
                <a:lnTo>
                  <a:pt x="1896110" y="4745355"/>
                </a:lnTo>
                <a:lnTo>
                  <a:pt x="1896110" y="4003675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1215390" y="3851910"/>
            <a:ext cx="4359910" cy="45720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1215390" y="2562542"/>
            <a:ext cx="4359910" cy="1172210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89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68911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68882"/>
            <a:ext cx="720090" cy="68911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6246"/>
            <a:ext cx="720090" cy="6017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307484"/>
            <a:ext cx="1620202" cy="1550516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4055"/>
            <a:ext cx="1620202" cy="13539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16384" y="2119448"/>
            <a:ext cx="3235350" cy="26190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81344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81344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790" y="1652451"/>
            <a:ext cx="4389120" cy="3553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2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053" y="3436279"/>
            <a:ext cx="4826038" cy="1326554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4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2095159"/>
            <a:ext cx="4825403" cy="120459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03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07.xml"/><Relationship Id="rId23" Type="http://schemas.openxmlformats.org/officeDocument/2006/relationships/tags" Target="../tags/tag206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02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63.xml"/><Relationship Id="rId20" Type="http://schemas.openxmlformats.org/officeDocument/2006/relationships/tags" Target="../tags/tag262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61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image" Target="../media/image10.png"/><Relationship Id="rId1" Type="http://schemas.openxmlformats.org/officeDocument/2006/relationships/tags" Target="../tags/tag26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4.xml"/><Relationship Id="rId2" Type="http://schemas.openxmlformats.org/officeDocument/2006/relationships/image" Target="../media/image17.GIF"/><Relationship Id="rId1" Type="http://schemas.openxmlformats.org/officeDocument/2006/relationships/tags" Target="../tags/tag30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6.xml"/><Relationship Id="rId3" Type="http://schemas.openxmlformats.org/officeDocument/2006/relationships/image" Target="../media/image1.svg"/><Relationship Id="rId2" Type="http://schemas.openxmlformats.org/officeDocument/2006/relationships/image" Target="../media/image18.png"/><Relationship Id="rId1" Type="http://schemas.openxmlformats.org/officeDocument/2006/relationships/tags" Target="../tags/tag30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8.xml"/><Relationship Id="rId3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tags" Target="../tags/tag30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10.xml"/><Relationship Id="rId2" Type="http://schemas.openxmlformats.org/officeDocument/2006/relationships/image" Target="../media/image20.png"/><Relationship Id="rId1" Type="http://schemas.openxmlformats.org/officeDocument/2006/relationships/tags" Target="../tags/tag30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315.xml"/><Relationship Id="rId5" Type="http://schemas.openxmlformats.org/officeDocument/2006/relationships/image" Target="../media/image12.png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8.xml"/><Relationship Id="rId3" Type="http://schemas.openxmlformats.org/officeDocument/2006/relationships/hyperlink" Target="P2P&#20107;&#20214;&#27969;.jpg" TargetMode="Externa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323.xml"/><Relationship Id="rId5" Type="http://schemas.openxmlformats.org/officeDocument/2006/relationships/image" Target="../media/image12.png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6.xml"/><Relationship Id="rId3" Type="http://schemas.openxmlformats.org/officeDocument/2006/relationships/hyperlink" Target="&#28436;&#31034;.mp4" TargetMode="External"/><Relationship Id="rId2" Type="http://schemas.openxmlformats.org/officeDocument/2006/relationships/tags" Target="../tags/tag325.xml"/><Relationship Id="rId1" Type="http://schemas.openxmlformats.org/officeDocument/2006/relationships/tags" Target="../tags/tag32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82.xml"/><Relationship Id="rId15" Type="http://schemas.openxmlformats.org/officeDocument/2006/relationships/image" Target="../media/image11.jpeg"/><Relationship Id="rId14" Type="http://schemas.openxmlformats.org/officeDocument/2006/relationships/tags" Target="../tags/tag281.xml"/><Relationship Id="rId13" Type="http://schemas.openxmlformats.org/officeDocument/2006/relationships/tags" Target="../tags/tag280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287.xml"/><Relationship Id="rId5" Type="http://schemas.openxmlformats.org/officeDocument/2006/relationships/image" Target="../media/image12.png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298.xml"/><Relationship Id="rId5" Type="http://schemas.openxmlformats.org/officeDocument/2006/relationships/image" Target="../media/image12.png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0.xml"/><Relationship Id="rId2" Type="http://schemas.openxmlformats.org/officeDocument/2006/relationships/image" Target="../media/image16.jpeg"/><Relationship Id="rId1" Type="http://schemas.openxmlformats.org/officeDocument/2006/relationships/tags" Target="../tags/tag29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2.xml"/><Relationship Id="rId2" Type="http://schemas.openxmlformats.org/officeDocument/2006/relationships/image" Target="../media/image17.GIF"/><Relationship Id="rId1" Type="http://schemas.openxmlformats.org/officeDocument/2006/relationships/tags" Target="../tags/tag3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ownloa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IOTA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p>
            <a:r>
              <a:rPr lang="en-US" altLang="zh-CN"/>
              <a:t>Energy Trading </a:t>
            </a:r>
            <a:r>
              <a:rPr lang="en-US" altLang="zh-CN"/>
              <a:t>Platform</a:t>
            </a:r>
            <a:endParaRPr lang="en-US" altLang="zh-CN"/>
          </a:p>
          <a:p>
            <a:r>
              <a:rPr lang="en-US" altLang="zh-CN"/>
              <a:t>Simulation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418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IOTA Tangle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570" y="2279650"/>
            <a:ext cx="51460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Basic Conception</a:t>
            </a:r>
            <a:endParaRPr lang="en-US" altLang="zh-CN" b="1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1. Tangle: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	an innovative type of distributed ledger technology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en-US" altLang="zh-CN"/>
              <a:t>2. Node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	a necessary tool to interact with Tangle 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3. Transaction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	an information transmission media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4. Address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/>
              <a:t>	the start-point and end-point of a transaction</a:t>
            </a:r>
            <a:endParaRPr lang="en-US" altLang="zh-CN"/>
          </a:p>
        </p:txBody>
      </p:sp>
      <p:pic>
        <p:nvPicPr>
          <p:cNvPr id="3" name="图片 2" descr="tang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447800"/>
            <a:ext cx="4353560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17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Prosumer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570" y="2279650"/>
            <a:ext cx="514604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Function</a:t>
            </a:r>
            <a:endParaRPr lang="zh-CN" altLang="en-US" b="1"/>
          </a:p>
          <a:p>
            <a:r>
              <a:rPr lang="zh-CN" altLang="en-US"/>
              <a:t>    </a:t>
            </a:r>
            <a:r>
              <a:rPr lang="en-US" altLang="zh-CN"/>
              <a:t>1. a seller/buyer</a:t>
            </a:r>
            <a:endParaRPr lang="en-US" altLang="zh-CN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. </a:t>
            </a:r>
            <a:r>
              <a:rPr lang="en-US" altLang="zh-CN">
                <a:sym typeface="+mn-ea"/>
              </a:rPr>
              <a:t>a message publisher/subscriber</a:t>
            </a:r>
            <a:endParaRPr lang="en-US" altLang="zh-CN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. an IOTA transactions terminal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. an IOT adapter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Features</a:t>
            </a:r>
            <a:endParaRPr lang="zh-CN" altLang="en-US" b="1"/>
          </a:p>
          <a:p>
            <a:r>
              <a:rPr lang="zh-CN" altLang="en-US"/>
              <a:t>    1. </a:t>
            </a:r>
            <a:r>
              <a:rPr lang="en-US" altLang="zh-CN"/>
              <a:t>anonymous communication</a:t>
            </a:r>
            <a:endParaRPr lang="zh-CN" altLang="en-US"/>
          </a:p>
          <a:p>
            <a:r>
              <a:rPr lang="zh-CN" altLang="en-US"/>
              <a:t>    2. </a:t>
            </a:r>
            <a:r>
              <a:rPr lang="en-US" altLang="zh-CN"/>
              <a:t>deal closed guarantee</a:t>
            </a:r>
            <a:endParaRPr lang="en-US" altLang="zh-CN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. </a:t>
            </a:r>
            <a:r>
              <a:rPr lang="en-US" altLang="zh-CN">
                <a:sym typeface="+mn-ea"/>
              </a:rPr>
              <a:t>the only place IOTA stored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32313533373239393b32313533373236393bc1bdb8f6c8cbb4f7c1ecb4f8b5c4c4d0cabf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0650" y="1948180"/>
            <a:ext cx="2962275" cy="29622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59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Iot Equipment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570" y="2279650"/>
            <a:ext cx="51460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Function</a:t>
            </a:r>
            <a:endParaRPr lang="zh-CN" altLang="en-US" b="1"/>
          </a:p>
          <a:p>
            <a:r>
              <a:rPr lang="zh-CN" altLang="en-US"/>
              <a:t>    </a:t>
            </a:r>
            <a:r>
              <a:rPr lang="en-US" altLang="zh-CN"/>
              <a:t>1. an electricity flow state </a:t>
            </a:r>
            <a:r>
              <a:rPr lang="en-US" altLang="zh-CN"/>
              <a:t>monitor</a:t>
            </a:r>
            <a:endParaRPr lang="en-US" altLang="zh-CN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2. a message communicator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3. an electricity switch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Features</a:t>
            </a:r>
            <a:endParaRPr lang="zh-CN" altLang="en-US" b="1"/>
          </a:p>
          <a:p>
            <a:r>
              <a:rPr lang="zh-CN" altLang="en-US"/>
              <a:t>    1. </a:t>
            </a:r>
            <a:r>
              <a:rPr lang="en-US" altLang="zh-CN"/>
              <a:t>real time data feedback</a:t>
            </a:r>
            <a:endParaRPr lang="zh-CN" altLang="en-US"/>
          </a:p>
          <a:p>
            <a:r>
              <a:rPr lang="zh-CN" altLang="en-US"/>
              <a:t>    2. </a:t>
            </a:r>
            <a:r>
              <a:rPr lang="en-US" altLang="zh-CN"/>
              <a:t>informative password controled gate</a:t>
            </a:r>
            <a:endParaRPr lang="en-US" altLang="zh-CN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. </a:t>
            </a:r>
            <a:r>
              <a:rPr lang="en-US" altLang="zh-CN">
                <a:sym typeface="+mn-ea"/>
              </a:rPr>
              <a:t>no IOTA flow trace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. </a:t>
            </a:r>
            <a:r>
              <a:rPr lang="en-US" altLang="zh-CN">
                <a:sym typeface="+mn-ea"/>
              </a:rPr>
              <a:t>easy to verify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. </a:t>
            </a:r>
            <a:r>
              <a:rPr lang="en-US" altLang="zh-CN">
                <a:sym typeface="+mn-ea"/>
              </a:rPr>
              <a:t>(real time carbon accounting)</a:t>
            </a:r>
            <a:endParaRPr lang="en-US" altLang="zh-CN">
              <a:sym typeface="+mn-ea"/>
            </a:endParaRPr>
          </a:p>
        </p:txBody>
      </p:sp>
      <p:pic>
        <p:nvPicPr>
          <p:cNvPr id="5" name="图片 4" descr="343435383036333b343532343032393bceefc1aacdf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90" y="2083435"/>
            <a:ext cx="2699385" cy="26993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2125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Structure Overview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13" name="ECB019B1-382A-4266-B25C-5B523AA43C14-1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040"/>
            <a:ext cx="12192000" cy="57092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628650" y="3616325"/>
            <a:ext cx="3352165" cy="582930"/>
          </a:xfrm>
        </p:spPr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Process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628650" y="4262120"/>
            <a:ext cx="6857365" cy="1670050"/>
          </a:xfrm>
        </p:spPr>
        <p:txBody>
          <a:bodyPr>
            <a:normAutofit lnSpcReduction="10000"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Registration And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Initialization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Energy Production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And Consumption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Supply-Demand Matching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Power For IOTA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280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3435" y="3305175"/>
            <a:ext cx="1054735" cy="2482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</a:rPr>
              <a:t>Part Three</a:t>
            </a:r>
            <a:endParaRPr lang="en-US" altLang="zh-CN" sz="1100" spc="200" dirty="0">
              <a:solidFill>
                <a:schemeClr val="dk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14" name="图片 13" descr="What is IOTA_"/>
          <p:cNvPicPr>
            <a:picLocks noChangeAspect="1"/>
          </p:cNvPicPr>
          <p:nvPr/>
        </p:nvPicPr>
        <p:blipFill>
          <a:blip r:embed="rId5"/>
          <a:srcRect l="35939" t="27943"/>
          <a:stretch>
            <a:fillRect/>
          </a:stretch>
        </p:blipFill>
        <p:spPr>
          <a:xfrm>
            <a:off x="5612130" y="0"/>
            <a:ext cx="6579870" cy="1905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686" y="285"/>
              <a:ext cx="1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Process Flow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4378960" y="3140075"/>
            <a:ext cx="3433445" cy="92710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  <a:hlinkClick r:id="rId3" action="ppaction://hlinkfile"/>
              </a:rPr>
              <a:t>Link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628650" y="3616325"/>
            <a:ext cx="3352165" cy="582930"/>
          </a:xfrm>
        </p:spPr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D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emonstration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628650" y="4262120"/>
            <a:ext cx="6857365" cy="1670050"/>
          </a:xfrm>
        </p:spPr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Operation Video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280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3435" y="3305175"/>
            <a:ext cx="978535" cy="2482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00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</a:rPr>
              <a:t>Part Four</a:t>
            </a:r>
            <a:endParaRPr lang="en-US" altLang="zh-CN" sz="1100" spc="200" dirty="0">
              <a:solidFill>
                <a:schemeClr val="dk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14" name="图片 13" descr="What is IOTA_"/>
          <p:cNvPicPr>
            <a:picLocks noChangeAspect="1"/>
          </p:cNvPicPr>
          <p:nvPr/>
        </p:nvPicPr>
        <p:blipFill>
          <a:blip r:embed="rId5"/>
          <a:srcRect l="35939" t="27943"/>
          <a:stretch>
            <a:fillRect/>
          </a:stretch>
        </p:blipFill>
        <p:spPr>
          <a:xfrm>
            <a:off x="5612130" y="0"/>
            <a:ext cx="6579870" cy="1905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686" y="285"/>
              <a:ext cx="1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203" y="285"/>
              <a:ext cx="28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829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Operation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Video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4378960" y="3140075"/>
            <a:ext cx="3433445" cy="92710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  <a:hlinkClick r:id="rId3" tooltip="" action="ppaction://hlinkfile"/>
              </a:rPr>
              <a:t>Link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8548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Unfinished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Work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953135" y="1756410"/>
            <a:ext cx="6857365" cy="387985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Trading Strategies Design &amp; Price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Adjustment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Production &amp; Consumption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Curve Desig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Multi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Prosumer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Engaged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Specific Electricity Balance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Method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Smart Contract &amp; MAM Implement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Optimization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Algorithm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82368" y="511937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D</a:t>
            </a: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emonstration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082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Process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082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Participa</a:t>
            </a: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nts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082368" y="98298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Features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082368" y="5558155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operation and demonstration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81145" y="41757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 basic and regular trading process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4082979" y="279781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functional role </a:t>
            </a: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 these participants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082979" y="142113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unique features of this platform</a:t>
            </a:r>
            <a:endParaRPr lang="en-US" altLang="zh-CN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 bwMode="auto">
          <a:xfrm>
            <a:off x="3621405" y="0"/>
            <a:ext cx="71755" cy="6858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 bwMode="auto">
          <a:xfrm>
            <a:off x="3339465" y="10071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 bwMode="auto">
          <a:xfrm>
            <a:off x="3339465" y="24168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2"/>
            </p:custDataLst>
          </p:nvPr>
        </p:nvSpPr>
        <p:spPr bwMode="auto">
          <a:xfrm>
            <a:off x="3339465" y="3826510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3"/>
            </p:custDataLst>
          </p:nvPr>
        </p:nvSpPr>
        <p:spPr bwMode="auto">
          <a:xfrm>
            <a:off x="3339465" y="5235575"/>
            <a:ext cx="635000" cy="635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9"/>
          <p:cNvSpPr txBox="1"/>
          <p:nvPr>
            <p:custDataLst>
              <p:tags r:id="rId14"/>
            </p:custDataLst>
          </p:nvPr>
        </p:nvSpPr>
        <p:spPr>
          <a:xfrm>
            <a:off x="1762125" y="1297940"/>
            <a:ext cx="861060" cy="2889885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anchor="b" anchorCtr="0"/>
          <a:lstStyle/>
          <a:p>
            <a:pPr algn="ctr"/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 sz="4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iota-cryptocurrency-symbol"/>
          <p:cNvPicPr>
            <a:picLocks noChangeAspect="1"/>
          </p:cNvPicPr>
          <p:nvPr/>
        </p:nvPicPr>
        <p:blipFill>
          <a:blip r:embed="rId15"/>
          <a:srcRect b="8482"/>
          <a:stretch>
            <a:fillRect/>
          </a:stretch>
        </p:blipFill>
        <p:spPr>
          <a:xfrm>
            <a:off x="7980680" y="1927225"/>
            <a:ext cx="3048000" cy="300418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157595" y="210820"/>
            <a:ext cx="5400675" cy="368300"/>
            <a:chOff x="9697" y="332"/>
            <a:chExt cx="8505" cy="580"/>
          </a:xfrm>
        </p:grpSpPr>
        <p:sp>
          <p:nvSpPr>
            <p:cNvPr id="6" name="文本框 5"/>
            <p:cNvSpPr txBox="1"/>
            <p:nvPr/>
          </p:nvSpPr>
          <p:spPr>
            <a:xfrm>
              <a:off x="9697" y="332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605" y="332"/>
              <a:ext cx="22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81" y="332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70" y="332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628650" y="3616325"/>
            <a:ext cx="3352165" cy="582930"/>
          </a:xfrm>
        </p:spPr>
        <p:txBody>
          <a:bodyPr/>
          <a:p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</a:rPr>
              <a:t>Features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628650" y="4262120"/>
            <a:ext cx="6857365" cy="1670050"/>
          </a:xfrm>
        </p:spPr>
        <p:txBody>
          <a:bodyPr>
            <a:normAutofit lnSpcReduction="10000"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Low Transaction Cost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Anonymity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Carbon Trad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e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Support(Optional)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280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3441" y="3305131"/>
            <a:ext cx="816610" cy="2482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 anchor="ctr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</a:rPr>
              <a:t>Part One</a:t>
            </a:r>
            <a:endParaRPr lang="en-US" altLang="zh-CN" spc="200" dirty="0">
              <a:solidFill>
                <a:schemeClr val="dk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14" name="图片 13" descr="What is IOTA_"/>
          <p:cNvPicPr>
            <a:picLocks noChangeAspect="1"/>
          </p:cNvPicPr>
          <p:nvPr/>
        </p:nvPicPr>
        <p:blipFill>
          <a:blip r:embed="rId5"/>
          <a:srcRect l="35939" t="27943"/>
          <a:stretch>
            <a:fillRect/>
          </a:stretch>
        </p:blipFill>
        <p:spPr>
          <a:xfrm>
            <a:off x="5612130" y="0"/>
            <a:ext cx="6579870" cy="1905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Low Transaction Co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9275"/>
            <a:ext cx="12192000" cy="575881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719570" y="180975"/>
            <a:ext cx="5400675" cy="368300"/>
            <a:chOff x="9697" y="332"/>
            <a:chExt cx="8505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9697" y="332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7E7E7E"/>
                  </a:solidFill>
                </a:rPr>
                <a:t>Features</a:t>
              </a:r>
              <a:endParaRPr lang="en-US" altLang="zh-CN" b="1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05" y="332"/>
              <a:ext cx="22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81" y="332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70" y="332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2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23793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Low Transaction Cost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G:\同济学用\研一下\建筑节能\IOTA\期末汇报PPT\pic\逻辑框图\Anonymity.pngAnonymity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450658"/>
            <a:ext cx="12192000" cy="395605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719570" y="180975"/>
            <a:ext cx="5400675" cy="368300"/>
            <a:chOff x="9697" y="332"/>
            <a:chExt cx="8505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9697" y="332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7E7E7E"/>
                  </a:solidFill>
                </a:rPr>
                <a:t>Features</a:t>
              </a:r>
              <a:endParaRPr lang="en-US" altLang="zh-CN" b="1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05" y="332"/>
              <a:ext cx="22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81" y="332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70" y="332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2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249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Anonymity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G:\同济学用\研一下\建筑节能\IOTA\期末汇报PPT\pic\逻辑框图\Carbon Trade.pngCarbon Trad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708660"/>
            <a:ext cx="12192000" cy="544004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719570" y="180975"/>
            <a:ext cx="5400675" cy="368300"/>
            <a:chOff x="9697" y="332"/>
            <a:chExt cx="8505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9697" y="332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rgbClr val="7E7E7E"/>
                  </a:solidFill>
                </a:rPr>
                <a:t>Features</a:t>
              </a:r>
              <a:endParaRPr lang="en-US" altLang="zh-CN" b="1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605" y="332"/>
              <a:ext cx="22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81" y="332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70" y="332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2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34461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Carbon Trade Support(Optional)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628650" y="3616325"/>
            <a:ext cx="3352165" cy="582930"/>
          </a:xfrm>
        </p:spPr>
        <p:txBody>
          <a:bodyPr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Participa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nts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4294967295"/>
            <p:custDataLst>
              <p:tags r:id="rId2"/>
            </p:custDataLst>
          </p:nvPr>
        </p:nvSpPr>
        <p:spPr>
          <a:xfrm>
            <a:off x="628650" y="4262120"/>
            <a:ext cx="6857365" cy="1670050"/>
          </a:xfrm>
        </p:spPr>
        <p:txBody>
          <a:bodyPr>
            <a:normAutofit lnSpcReduction="10000"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Electricity Grid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IOTA Tangle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Prosumer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Iot Equipment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280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3441" y="3305131"/>
            <a:ext cx="816610" cy="2482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 anchor="ctr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</a:rPr>
              <a:t>Part Two</a:t>
            </a:r>
            <a:endParaRPr lang="en-US" altLang="zh-CN" spc="200" dirty="0">
              <a:solidFill>
                <a:schemeClr val="dk1">
                  <a:lumMod val="85000"/>
                  <a:lumOff val="15000"/>
                </a:schemeClr>
              </a:solidFill>
              <a:uFillTx/>
            </a:endParaRPr>
          </a:p>
        </p:txBody>
      </p:sp>
      <p:pic>
        <p:nvPicPr>
          <p:cNvPr id="14" name="图片 13" descr="What is IOTA_"/>
          <p:cNvPicPr>
            <a:picLocks noChangeAspect="1"/>
          </p:cNvPicPr>
          <p:nvPr/>
        </p:nvPicPr>
        <p:blipFill>
          <a:blip r:embed="rId5"/>
          <a:srcRect l="35939" t="27943"/>
          <a:stretch>
            <a:fillRect/>
          </a:stretch>
        </p:blipFill>
        <p:spPr>
          <a:xfrm>
            <a:off x="5612130" y="0"/>
            <a:ext cx="6579870" cy="1905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65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Electricity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Grid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570" y="2279650"/>
            <a:ext cx="51460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Function</a:t>
            </a:r>
            <a:endParaRPr lang="zh-CN" altLang="en-US" b="1"/>
          </a:p>
          <a:p>
            <a:r>
              <a:rPr lang="zh-CN" altLang="en-US"/>
              <a:t>    a power transmission carrier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Features</a:t>
            </a:r>
            <a:endParaRPr lang="zh-CN" altLang="en-US" b="1"/>
          </a:p>
          <a:p>
            <a:r>
              <a:rPr lang="zh-CN" altLang="en-US"/>
              <a:t>    1. any qualified individuals can get connected</a:t>
            </a:r>
            <a:endParaRPr lang="zh-CN" altLang="en-US"/>
          </a:p>
          <a:p>
            <a:r>
              <a:rPr lang="zh-CN" altLang="en-US"/>
              <a:t>    2. electricity always flows in the grid</a:t>
            </a:r>
            <a:endParaRPr lang="zh-CN" altLang="en-US"/>
          </a:p>
          <a:p>
            <a:r>
              <a:rPr lang="zh-CN" altLang="en-US"/>
              <a:t>    3. electricity production and consumption get balanced all the time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gr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" y="925195"/>
            <a:ext cx="5007610" cy="5007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19570" y="180975"/>
            <a:ext cx="5402580" cy="368300"/>
            <a:chOff x="10582" y="285"/>
            <a:chExt cx="8508" cy="580"/>
          </a:xfrm>
        </p:grpSpPr>
        <p:sp>
          <p:nvSpPr>
            <p:cNvPr id="8" name="文本框 7"/>
            <p:cNvSpPr txBox="1"/>
            <p:nvPr/>
          </p:nvSpPr>
          <p:spPr>
            <a:xfrm>
              <a:off x="10582" y="285"/>
              <a:ext cx="18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7E7E7E"/>
                  </a:solidFill>
                </a:rPr>
                <a:t>Features</a:t>
              </a:r>
              <a:endParaRPr lang="en-US" altLang="zh-CN">
                <a:solidFill>
                  <a:srgbClr val="7E7E7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419" y="285"/>
              <a:ext cx="24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>
                      <a:lumMod val="50000"/>
                    </a:schemeClr>
                  </a:solidFill>
                </a:rPr>
                <a:t>Participants</a:t>
              </a:r>
              <a:endParaRPr lang="en-US" altLang="zh-CN" b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0" y="285"/>
              <a:ext cx="16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Process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458" y="285"/>
              <a:ext cx="26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Demonstration</a:t>
              </a:r>
              <a:endParaRPr lang="en-US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"/>
            </p:custDataLst>
          </p:nvPr>
        </p:nvSpPr>
        <p:spPr bwMode="auto">
          <a:xfrm>
            <a:off x="401955" y="663575"/>
            <a:ext cx="1080000" cy="36000"/>
          </a:xfrm>
          <a:prstGeom prst="rect">
            <a:avLst/>
          </a:prstGeom>
          <a:solidFill>
            <a:schemeClr val="tx1"/>
          </a:solidFill>
          <a:ln w="19050">
            <a:noFill/>
            <a:round/>
          </a:ln>
        </p:spPr>
        <p:txBody>
          <a:bodyPr wrap="square" anchor="ctr">
            <a:normAutofit/>
          </a:bodyPr>
          <a:p>
            <a:pPr algn="ctr">
              <a:lnSpc>
                <a:spcPct val="13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5755" y="238125"/>
            <a:ext cx="14185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IOTA Tangle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9570" y="2279650"/>
            <a:ext cx="514604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Function</a:t>
            </a:r>
            <a:endParaRPr lang="zh-CN" altLang="en-US" b="1"/>
          </a:p>
          <a:p>
            <a:r>
              <a:rPr lang="zh-CN" altLang="en-US"/>
              <a:t>    </a:t>
            </a:r>
            <a:r>
              <a:rPr lang="en-US" altLang="zh-CN"/>
              <a:t>1. a public ledger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2. a communication platform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3. a value exchange platform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Features</a:t>
            </a:r>
            <a:endParaRPr lang="zh-CN" altLang="en-US" b="1"/>
          </a:p>
          <a:p>
            <a:r>
              <a:rPr lang="zh-CN" altLang="en-US"/>
              <a:t>    1. </a:t>
            </a:r>
            <a:r>
              <a:rPr lang="en-US" altLang="zh-CN"/>
              <a:t>data transfer is </a:t>
            </a:r>
            <a:r>
              <a:rPr lang="en-US" altLang="zh-CN">
                <a:sym typeface="+mn-ea"/>
              </a:rPr>
              <a:t>immutable</a:t>
            </a:r>
            <a:endParaRPr lang="zh-CN" altLang="en-US"/>
          </a:p>
          <a:p>
            <a:r>
              <a:rPr lang="zh-CN" altLang="en-US"/>
              <a:t>    2. </a:t>
            </a:r>
            <a:r>
              <a:rPr lang="en-US" altLang="zh-CN"/>
              <a:t>it is highly scalable</a:t>
            </a:r>
            <a:endParaRPr lang="zh-CN" altLang="en-US"/>
          </a:p>
          <a:p>
            <a:r>
              <a:rPr lang="zh-CN" altLang="en-US"/>
              <a:t>    3. </a:t>
            </a:r>
            <a:r>
              <a:rPr lang="en-US" altLang="zh-CN"/>
              <a:t>it is quantum resistant</a:t>
            </a:r>
            <a:endParaRPr lang="zh-CN" altLang="en-US"/>
          </a:p>
          <a:p>
            <a:r>
              <a:rPr lang="zh-CN" altLang="en-US">
                <a:sym typeface="+mn-ea"/>
              </a:rPr>
              <a:t>    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. </a:t>
            </a:r>
            <a:r>
              <a:rPr lang="en-US" altLang="zh-CN">
                <a:sym typeface="+mn-ea"/>
              </a:rPr>
              <a:t>there </a:t>
            </a:r>
            <a:r>
              <a:rPr lang="en-US" altLang="zh-CN">
                <a:sym typeface="+mn-ea"/>
              </a:rPr>
              <a:t>are no transaction fees</a:t>
            </a:r>
            <a:endParaRPr lang="en-US" altLang="zh-CN">
              <a:sym typeface="+mn-ea"/>
            </a:endParaRPr>
          </a:p>
        </p:txBody>
      </p:sp>
      <p:pic>
        <p:nvPicPr>
          <p:cNvPr id="3" name="图片 2" descr="tang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35" y="1447800"/>
            <a:ext cx="4353560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48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48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TEMPLATE_THUMBS_INDEX" val="1、4、6、8、11、15、16、19、20、21、22、24、29、34、37、38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48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542_1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c"/>
  <p:tag name="KSO_WM_UNIT_DEC_AREA_ID" val="96a265ad8b1547de85518a1424cbee44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f8a712c5f24275b93c6048d30fb129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42_1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同心逐梦 不断超越"/>
  <p:tag name="KSO_WM_UNIT_BLOCK" val="0"/>
  <p:tag name="KSO_WM_UNIT_DEC_AREA_ID" val="74dbe8614bc74c1abac7a0b11a3d4f57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99e8fccaa14d481bb7140f9210911024"/>
  <p:tag name="KSO_WM_UNIT_TEXT_FILL_FORE_SCHEMECOLOR_INDEX_BRIGHTNESS" val="0.15"/>
  <p:tag name="KSO_WM_UNIT_TEXT_FILL_FORE_SCHEMECOLOR_INDEX" val="13"/>
  <p:tag name="KSO_WM_UNIT_TEXT_FILL_TYPE" val="1"/>
  <p:tag name="KSO_WM_TEMPLATE_ASSEMBLE_XID" val="5f7323820ff15d9a40f7dbcc"/>
  <p:tag name="KSO_WM_TEMPLATE_ASSEMBLE_GROUPID" val="5f72ec2fe9a9ac260a3f6cdb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42_1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c8c0a8ace76849339f619859ddd63464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99e8fccaa14d481bb7140f9210911024"/>
  <p:tag name="KSO_WM_UNIT_TEXT_FILL_FORE_SCHEMECOLOR_INDEX_BRIGHTNESS" val="0.35"/>
  <p:tag name="KSO_WM_UNIT_TEXT_FILL_FORE_SCHEMECOLOR_INDEX" val="13"/>
  <p:tag name="KSO_WM_UNIT_TEXT_FILL_TYPE" val="1"/>
  <p:tag name="KSO_WM_TEMPLATE_ASSEMBLE_XID" val="5f7323820ff15d9a40f7dbcc"/>
  <p:tag name="KSO_WM_TEMPLATE_ASSEMBLE_GROUPID" val="5f72ec2fe9a9ac260a3f6cdb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542_2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d"/>
  <p:tag name="KSO_WM_UNIT_DEC_AREA_ID" val="42a2fb92be794844947ea8c234296818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ce35a8afb469452099eeeea6196f5096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2_3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e"/>
  <p:tag name="KSO_WM_UNIT_DEC_AREA_ID" val="cd0f9919fb5a4eceb7fac69ade781b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d282fc136a34c928612e2857a781fb9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2_3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e"/>
  <p:tag name="KSO_WM_UNIT_DEC_AREA_ID" val="a96ba20a305a42478114179795f3082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ec5e75a46404b7cb27f136fcc6cec06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1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  <p:tag name="KSO_WM_TEMPLATE_ASSEMBLE_XID" val="5f7323820ff15d9a40f7dbca"/>
  <p:tag name="KSO_WM_TEMPLATE_ASSEMBLE_GROUPID" val="5f72ec2fe9a9ac260a3f6cdb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1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  <p:tag name="KSO_WM_TEMPLATE_ASSEMBLE_XID" val="5f7323820ff15d9a40f7dbca"/>
  <p:tag name="KSO_WM_TEMPLATE_ASSEMBLE_GROUPID" val="5f72ec2fe9a9ac260a3f6cdb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542_2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d"/>
  <p:tag name="KSO_WM_UNIT_DEC_AREA_ID" val="3c02700582e74b94b3504e327e88c708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8a4839174f974bad8b0047032c75091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42_3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e"/>
  <p:tag name="KSO_WM_UNIT_DEC_AREA_ID" val="5972ed0024494327a7474a52ac225d3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676bf1e915f414792fa247b44614f55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4542_1*i*1"/>
  <p:tag name="KSO_WM_TEMPLATE_CATEGORY" val="chip"/>
  <p:tag name="KSO_WM_TEMPLATE_INDEX" val="20204542"/>
  <p:tag name="KSO_WM_UNIT_LAYERLEVEL" val="1"/>
  <p:tag name="KSO_WM_TAG_VERSION" val="1.0"/>
  <p:tag name="KSO_WM_BEAUTIFY_FLAG" val="#wm#"/>
  <p:tag name="KSO_WM_CHIP_GROUPID" val="5f72ec2fe9a9ac260a3f6cdb"/>
  <p:tag name="KSO_WM_CHIP_XID" val="5f72ec2fe9a9ac260a3f6cdc"/>
  <p:tag name="KSO_WM_UNIT_DEC_AREA_ID" val="96a265ad8b1547de85518a1424cbee44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1f8a712c5f24275b93c6048d30fb129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1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副标题，文字是您思想的提炼，为了最终演示发布的良好效果，请尽量言简意赅的阐述观点。"/>
  <p:tag name="KSO_WM_UNIT_DEFAULT_FONT" val="18;24;2"/>
  <p:tag name="KSO_WM_UNIT_BLOCK" val="0"/>
  <p:tag name="KSO_WM_UNIT_DEC_AREA_ID" val="0a1e1c8b04654b66bc620433b65b0d1e"/>
  <p:tag name="KSO_WM_CHIP_GROUPID" val="5ebe3be80ac41c4a0a525608"/>
  <p:tag name="KSO_WM_CHIP_XID" val="5ebe3be80ac41c4a0a525609"/>
  <p:tag name="KSO_WM_CHIP_FILLAREA_FILL_RULE" val="{&quot;fill_align&quot;:&quot;cm&quot;,&quot;fill_mode&quot;:&quot;adaptive&quot;,&quot;sacle_strategy&quot;:&quot;smart&quot;}"/>
  <p:tag name="KSO_WM_ASSEMBLE_CHIP_INDEX" val="1d5988d6295b44d7acc48a7110941551"/>
  <p:tag name="KSO_WM_UNIT_TEXT_FILL_FORE_SCHEMECOLOR_INDEX_BRIGHTNESS" val="0.35"/>
  <p:tag name="KSO_WM_UNIT_TEXT_FILL_FORE_SCHEMECOLOR_INDEX" val="13"/>
  <p:tag name="KSO_WM_UNIT_TEXT_FILL_TYPE" val="1"/>
  <p:tag name="KSO_WM_TEMPLATE_ASSEMBLE_XID" val="5f7323820ff15d9a40f7dbe1"/>
  <p:tag name="KSO_WM_TEMPLATE_ASSEMBLE_GROUPID" val="5f72ec2fe9a9ac260a3f6cd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1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谢谢观看"/>
  <p:tag name="KSO_WM_UNIT_DEFAULT_FONT" val="60;81;4"/>
  <p:tag name="KSO_WM_UNIT_BLOCK" val="0"/>
  <p:tag name="KSO_WM_UNIT_DEC_AREA_ID" val="7f0319acb07f4e7d87cfdb244aa1427d"/>
  <p:tag name="KSO_WM_CHIP_GROUPID" val="5ebe3be80ac41c4a0a525608"/>
  <p:tag name="KSO_WM_CHIP_XID" val="5ebe3be80ac41c4a0a525609"/>
  <p:tag name="KSO_WM_CHIP_FILLAREA_FILL_RULE" val="{&quot;fill_align&quot;:&quot;cm&quot;,&quot;fill_mode&quot;:&quot;adaptive&quot;,&quot;sacle_strategy&quot;:&quot;smart&quot;}"/>
  <p:tag name="KSO_WM_ASSEMBLE_CHIP_INDEX" val="1d5988d6295b44d7acc48a7110941551"/>
  <p:tag name="KSO_WM_UNIT_TEXT_FILL_FORE_SCHEMECOLOR_INDEX_BRIGHTNESS" val="0.15"/>
  <p:tag name="KSO_WM_UNIT_TEXT_FILL_FORE_SCHEMECOLOR_INDEX" val="13"/>
  <p:tag name="KSO_WM_UNIT_TEXT_FILL_TYPE" val="1"/>
  <p:tag name="KSO_WM_TEMPLATE_ASSEMBLE_XID" val="5f7323820ff15d9a40f7dbe1"/>
  <p:tag name="KSO_WM_TEMPLATE_ASSEMBLE_GROUPID" val="5f72ec2fe9a9ac260a3f6cdb"/>
</p:tagLst>
</file>

<file path=ppt/tags/tag221.xml><?xml version="1.0" encoding="utf-8"?>
<p:tagLst xmlns:p="http://schemas.openxmlformats.org/presentationml/2006/main">
  <p:tag name="KSO_WM_SLIDE_BACKGROUND_TYPE" val="general"/>
</p:tagLst>
</file>

<file path=ppt/tags/tag222.xml><?xml version="1.0" encoding="utf-8"?>
<p:tagLst xmlns:p="http://schemas.openxmlformats.org/presentationml/2006/main">
  <p:tag name="KSO_WM_SLIDE_BACKGROUND_TYPE" val="general"/>
</p:tagLst>
</file>

<file path=ppt/tags/tag223.xml><?xml version="1.0" encoding="utf-8"?>
<p:tagLst xmlns:p="http://schemas.openxmlformats.org/presentationml/2006/main">
  <p:tag name="KSO_WM_SLIDE_BACKGROUND_TYPE" val="general"/>
</p:tagLst>
</file>

<file path=ppt/tags/tag224.xml><?xml version="1.0" encoding="utf-8"?>
<p:tagLst xmlns:p="http://schemas.openxmlformats.org/presentationml/2006/main">
  <p:tag name="KSO_WM_SLIDE_BACKGROUND_TYPE" val="general"/>
</p:tagLst>
</file>

<file path=ppt/tags/tag225.xml><?xml version="1.0" encoding="utf-8"?>
<p:tagLst xmlns:p="http://schemas.openxmlformats.org/presentationml/2006/main">
  <p:tag name="KSO_WM_SLIDE_BACKGROUND_TYPE" val="frame"/>
</p:tagLst>
</file>

<file path=ppt/tags/tag226.xml><?xml version="1.0" encoding="utf-8"?>
<p:tagLst xmlns:p="http://schemas.openxmlformats.org/presentationml/2006/main">
  <p:tag name="KSO_WM_SLIDE_BACKGROUND_TYPE" val="frame"/>
</p:tagLst>
</file>

<file path=ppt/tags/tag227.xml><?xml version="1.0" encoding="utf-8"?>
<p:tagLst xmlns:p="http://schemas.openxmlformats.org/presentationml/2006/main">
  <p:tag name="KSO_WM_SLIDE_BACKGROUND_TYPE" val="frame"/>
</p:tagLst>
</file>

<file path=ppt/tags/tag228.xml><?xml version="1.0" encoding="utf-8"?>
<p:tagLst xmlns:p="http://schemas.openxmlformats.org/presentationml/2006/main">
  <p:tag name="KSO_WM_SLIDE_BACKGROUND_TYPE" val="frame"/>
</p:tagLst>
</file>

<file path=ppt/tags/tag229.xml><?xml version="1.0" encoding="utf-8"?>
<p:tagLst xmlns:p="http://schemas.openxmlformats.org/presentationml/2006/main">
  <p:tag name="KSO_WM_SLIDE_BACKGROUND_TYPE" val="fram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leftRight"/>
</p:tagLst>
</file>

<file path=ppt/tags/tag231.xml><?xml version="1.0" encoding="utf-8"?>
<p:tagLst xmlns:p="http://schemas.openxmlformats.org/presentationml/2006/main">
  <p:tag name="KSO_WM_SLIDE_BACKGROUND_TYPE" val="leftRight"/>
</p:tagLst>
</file>

<file path=ppt/tags/tag232.xml><?xml version="1.0" encoding="utf-8"?>
<p:tagLst xmlns:p="http://schemas.openxmlformats.org/presentationml/2006/main">
  <p:tag name="KSO_WM_SLIDE_BACKGROUND_TYPE" val="leftRight"/>
</p:tagLst>
</file>

<file path=ppt/tags/tag233.xml><?xml version="1.0" encoding="utf-8"?>
<p:tagLst xmlns:p="http://schemas.openxmlformats.org/presentationml/2006/main">
  <p:tag name="KSO_WM_SLIDE_BACKGROUND_TYPE" val="leftRight"/>
</p:tagLst>
</file>

<file path=ppt/tags/tag234.xml><?xml version="1.0" encoding="utf-8"?>
<p:tagLst xmlns:p="http://schemas.openxmlformats.org/presentationml/2006/main">
  <p:tag name="KSO_WM_SLIDE_BACKGROUND_TYPE" val="leftRight"/>
</p:tagLst>
</file>

<file path=ppt/tags/tag235.xml><?xml version="1.0" encoding="utf-8"?>
<p:tagLst xmlns:p="http://schemas.openxmlformats.org/presentationml/2006/main">
  <p:tag name="KSO_WM_SLIDE_BACKGROUND_TYPE" val="leftRight"/>
</p:tagLst>
</file>

<file path=ppt/tags/tag236.xml><?xml version="1.0" encoding="utf-8"?>
<p:tagLst xmlns:p="http://schemas.openxmlformats.org/presentationml/2006/main">
  <p:tag name="KSO_WM_SLIDE_BACKGROUND_TYPE" val="topBottom"/>
</p:tagLst>
</file>

<file path=ppt/tags/tag237.xml><?xml version="1.0" encoding="utf-8"?>
<p:tagLst xmlns:p="http://schemas.openxmlformats.org/presentationml/2006/main">
  <p:tag name="KSO_WM_SLIDE_BACKGROUND_TYPE" val="topBottom"/>
</p:tagLst>
</file>

<file path=ppt/tags/tag238.xml><?xml version="1.0" encoding="utf-8"?>
<p:tagLst xmlns:p="http://schemas.openxmlformats.org/presentationml/2006/main">
  <p:tag name="KSO_WM_SLIDE_BACKGROUND_TYPE" val="topBottom"/>
</p:tagLst>
</file>

<file path=ppt/tags/tag239.xml><?xml version="1.0" encoding="utf-8"?>
<p:tagLst xmlns:p="http://schemas.openxmlformats.org/presentationml/2006/main">
  <p:tag name="KSO_WM_SLIDE_BACKGROUND_TYPE" val="topBot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</p:tagLst>
</file>

<file path=ppt/tags/tag241.xml><?xml version="1.0" encoding="utf-8"?>
<p:tagLst xmlns:p="http://schemas.openxmlformats.org/presentationml/2006/main">
  <p:tag name="KSO_WM_SLIDE_BACKGROUND_TYPE" val="topBottom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SLIDE_BACKGROUND_TYPE" val="bottomTop"/>
</p:tagLst>
</file>

<file path=ppt/tags/tag244.xml><?xml version="1.0" encoding="utf-8"?>
<p:tagLst xmlns:p="http://schemas.openxmlformats.org/presentationml/2006/main">
  <p:tag name="KSO_WM_SLIDE_BACKGROUND_TYPE" val="bottomTop"/>
</p:tagLst>
</file>

<file path=ppt/tags/tag245.xml><?xml version="1.0" encoding="utf-8"?>
<p:tagLst xmlns:p="http://schemas.openxmlformats.org/presentationml/2006/main">
  <p:tag name="KSO_WM_SLIDE_BACKGROUND_TYPE" val="bottomTop"/>
</p:tagLst>
</file>

<file path=ppt/tags/tag246.xml><?xml version="1.0" encoding="utf-8"?>
<p:tagLst xmlns:p="http://schemas.openxmlformats.org/presentationml/2006/main">
  <p:tag name="KSO_WM_SLIDE_BACKGROUND_TYPE" val="bottomTop"/>
</p:tagLst>
</file>

<file path=ppt/tags/tag247.xml><?xml version="1.0" encoding="utf-8"?>
<p:tagLst xmlns:p="http://schemas.openxmlformats.org/presentationml/2006/main">
  <p:tag name="KSO_WM_SLIDE_BACKGROUND_TYPE" val="bottomTop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SLIDE_BACKGROUND_TYPE" val="navigation"/>
</p:tagLst>
</file>

<file path=ppt/tags/tag256.xml><?xml version="1.0" encoding="utf-8"?>
<p:tagLst xmlns:p="http://schemas.openxmlformats.org/presentationml/2006/main">
  <p:tag name="KSO_WM_SLIDE_BACKGROUND_TYPE" val="belt"/>
</p:tagLst>
</file>

<file path=ppt/tags/tag257.xml><?xml version="1.0" encoding="utf-8"?>
<p:tagLst xmlns:p="http://schemas.openxmlformats.org/presentationml/2006/main">
  <p:tag name="KSO_WM_SLIDE_BACKGROUND_TYPE" val="belt"/>
</p:tagLst>
</file>

<file path=ppt/tags/tag258.xml><?xml version="1.0" encoding="utf-8"?>
<p:tagLst xmlns:p="http://schemas.openxmlformats.org/presentationml/2006/main">
  <p:tag name="KSO_WM_SLIDE_BACKGROUND_TYPE" val="belt"/>
</p:tagLst>
</file>

<file path=ppt/tags/tag259.xml><?xml version="1.0" encoding="utf-8"?>
<p:tagLst xmlns:p="http://schemas.openxmlformats.org/presentationml/2006/main"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TEMPLATE_CATEGORY" val="custom"/>
  <p:tag name="KSO_WM_TEMPLATE_INDEX" val="20204542"/>
</p:tagLst>
</file>

<file path=ppt/tags/tag262.xml><?xml version="1.0" encoding="utf-8"?>
<p:tagLst xmlns:p="http://schemas.openxmlformats.org/presentationml/2006/main">
  <p:tag name="KSO_WM_TEMPLATE_CATEGORY" val="custom"/>
  <p:tag name="KSO_WM_TEMPLATE_INDEX" val="20204542"/>
</p:tagLst>
</file>

<file path=ppt/tags/tag26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542"/>
</p:tagLst>
</file>

<file path=ppt/tags/tag264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8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448_4*l_h_a*1_4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448_4*l_h_a*1_3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448_4*l_h_a*1_2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448_4*l_h_a*1_1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UNIT_COLOR_SCHEME_SHAPE_ID" val="24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448_4*l_h_f*1_4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COLOR_SCHEME_SHAPE_ID" val="25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448_4*l_h_f*1_3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UNIT_COLOR_SCHEME_SHAPE_ID" val="26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448_4*l_h_f*1_2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COLOR_SCHEME_SHAPE_ID" val="27"/>
  <p:tag name="KSO_WM_UNIT_COLOR_SCHEME_PARENT_PAGE" val="0_3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48_4*l_h_f*1_1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PRESET_TEXT" val="单击此处输入你的正文，文字是您思想的提炼"/>
  <p:tag name="KSO_WM_UNIT_SUBTYPE" val="a"/>
  <p:tag name="KSO_WM_UNIT_TEXT_FILL_FORE_SCHEMECOLOR_INDEX" val="13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448_4*l_h_i*1_1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448_4*l_h_i*1_2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448_4*l_h_i*1_3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448_4*l_h_i*1_4_1"/>
  <p:tag name="KSO_WM_TEMPLATE_CATEGORY" val="custom"/>
  <p:tag name="KSO_WM_TEMPLATE_INDEX" val="20204448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4448_4*b*1"/>
  <p:tag name="KSO_WM_TEMPLATE_CATEGORY" val="custom"/>
  <p:tag name="KSO_WM_TEMPLATE_INDEX" val="20204448"/>
  <p:tag name="KSO_WM_UNIT_LAYERLEVEL" val="1"/>
  <p:tag name="KSO_WM_TAG_VERSION" val="1.0"/>
  <p:tag name="KSO_WM_BEAUTIFY_FLAG" val="#wm#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282.xml><?xml version="1.0" encoding="utf-8"?>
<p:tagLst xmlns:p="http://schemas.openxmlformats.org/presentationml/2006/main">
  <p:tag name="KSO_WM_SLIDE_ID" val="custom20204448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448"/>
  <p:tag name="KSO_WM_SLIDE_LAYOUT" val="a_b_l"/>
  <p:tag name="KSO_WM_SLIDE_LAYOUT_CNT" val="1_1_1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7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42_7*e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49ee206259484c3aaac0e1073961ad83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2_7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6dfc2b71de74b8e917e652b46271e6d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49ee206259484c3aaac0e1073961ad83&quot;,&quot;X&quot;:{&quot;Pos&quot;:0},&quot;Y&quot;:{&quot;Pos&quot;:2}},&quot;whChangeMode&quot;:0}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FILL_FORE_SCHEMECOLOR_INDEX_BRIGHTNESS" val="0.6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5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2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4542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9T20:08:04&quot;,&quot;maxSize&quot;:{&quot;size1&quot;:65.901603642216443},&quot;minSize&quot;:{&quot;size1&quot;:57.501603642216438},&quot;normalSize&quot;:{&quot;size1&quot;:61.70160364221644},&quot;subLayout&quot;:[{&quot;id&quot;:&quot;2020-09-29T20:08:04&quot;,&quot;maxSize&quot;:{&quot;size1&quot;:89.778853437914862},&quot;minSize&quot;:{&quot;size1&quot;:77.678853437914853},&quot;normalSize&quot;:{&quot;size1&quot;:84.078853437914859},&quot;subLayout&quot;:[{&quot;id&quot;:&quot;2020-09-29T20:08:04&quot;,&quot;margin&quot;:{&quot;bottom&quot;:1.3915197849273682,&quot;left&quot;:2.2577943801879883,&quot;right&quot;:12.558871269226074,&quot;top&quot;:2.573974609375},&quot;type&quot;:0},{&quot;id&quot;:&quot;2020-09-29T20:08:04&quot;,&quot;margin&quot;:{&quot;bottom&quot;:0.09673541784286499,&quot;left&quot;:2.2577943801879883,&quot;right&quot;:12.558871269226074,&quot;top&quot;:0.15541090071201324},&quot;type&quot;:0}],&quot;type&quot;:0},{&quot;id&quot;:&quot;2020-09-29T20:08:04&quot;,&quot;margin&quot;:{&quot;bottom&quot;:2.5739796161651611,&quot;left&quot;:2.2577943801879883,&quot;right&quot;:12.558871269226074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323820ff15d9a40f7dbca"/>
  <p:tag name="KSO_WM_TEMPLATE_ASSEMBLE_GROUPID" val="5f72ec2fe9a9ac260a3f6cdb"/>
</p:tagLst>
</file>

<file path=ppt/tags/tag288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7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42_7*e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49ee206259484c3aaac0e1073961ad83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2_7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6dfc2b71de74b8e917e652b46271e6d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49ee206259484c3aaac0e1073961ad83&quot;,&quot;X&quot;:{&quot;Pos&quot;:0},&quot;Y&quot;:{&quot;Pos&quot;:2}},&quot;whChangeMode&quot;:0}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FILL_FORE_SCHEMECOLOR_INDEX_BRIGHTNESS" val="0.6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5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2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4542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9T20:08:04&quot;,&quot;maxSize&quot;:{&quot;size1&quot;:65.901603642216443},&quot;minSize&quot;:{&quot;size1&quot;:57.501603642216438},&quot;normalSize&quot;:{&quot;size1&quot;:61.70160364221644},&quot;subLayout&quot;:[{&quot;id&quot;:&quot;2020-09-29T20:08:04&quot;,&quot;maxSize&quot;:{&quot;size1&quot;:89.778853437914862},&quot;minSize&quot;:{&quot;size1&quot;:77.678853437914853},&quot;normalSize&quot;:{&quot;size1&quot;:84.078853437914859},&quot;subLayout&quot;:[{&quot;id&quot;:&quot;2020-09-29T20:08:04&quot;,&quot;margin&quot;:{&quot;bottom&quot;:1.3915197849273682,&quot;left&quot;:2.2577943801879883,&quot;right&quot;:12.558871269226074,&quot;top&quot;:2.573974609375},&quot;type&quot;:0},{&quot;id&quot;:&quot;2020-09-29T20:08:04&quot;,&quot;margin&quot;:{&quot;bottom&quot;:0.09673541784286499,&quot;left&quot;:2.2577943801879883,&quot;right&quot;:12.558871269226074,&quot;top&quot;:0.15541090071201324},&quot;type&quot;:0}],&quot;type&quot;:0},{&quot;id&quot;:&quot;2020-09-29T20:08:04&quot;,&quot;margin&quot;:{&quot;bottom&quot;:2.5739796161651611,&quot;left&quot;:2.2577943801879883,&quot;right&quot;:12.558871269226074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323820ff15d9a40f7dbca"/>
  <p:tag name="KSO_WM_TEMPLATE_ASSEMBLE_GROUPID" val="5f72ec2fe9a9ac260a3f6cdb"/>
</p:tagLst>
</file>

<file path=ppt/tags/tag299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1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3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5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7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7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42_7*e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49ee206259484c3aaac0e1073961ad83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2_7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6dfc2b71de74b8e917e652b46271e6d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49ee206259484c3aaac0e1073961ad83&quot;,&quot;X&quot;:{&quot;Pos&quot;:0},&quot;Y&quot;:{&quot;Pos&quot;:2}},&quot;whChangeMode&quot;:0}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FILL_FORE_SCHEMECOLOR_INDEX_BRIGHTNESS" val="0.6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5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2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4542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9T20:08:04&quot;,&quot;maxSize&quot;:{&quot;size1&quot;:65.901603642216443},&quot;minSize&quot;:{&quot;size1&quot;:57.501603642216438},&quot;normalSize&quot;:{&quot;size1&quot;:61.70160364221644},&quot;subLayout&quot;:[{&quot;id&quot;:&quot;2020-09-29T20:08:04&quot;,&quot;maxSize&quot;:{&quot;size1&quot;:89.778853437914862},&quot;minSize&quot;:{&quot;size1&quot;:77.678853437914853},&quot;normalSize&quot;:{&quot;size1&quot;:84.078853437914859},&quot;subLayout&quot;:[{&quot;id&quot;:&quot;2020-09-29T20:08:04&quot;,&quot;margin&quot;:{&quot;bottom&quot;:1.3915197849273682,&quot;left&quot;:2.2577943801879883,&quot;right&quot;:12.558871269226074,&quot;top&quot;:2.573974609375},&quot;type&quot;:0},{&quot;id&quot;:&quot;2020-09-29T20:08:04&quot;,&quot;margin&quot;:{&quot;bottom&quot;:0.09673541784286499,&quot;left&quot;:2.2577943801879883,&quot;right&quot;:12.558871269226074,&quot;top&quot;:0.15541090071201324},&quot;type&quot;:0}],&quot;type&quot;:0},{&quot;id&quot;:&quot;2020-09-29T20:08:04&quot;,&quot;margin&quot;:{&quot;bottom&quot;:2.5739796161651611,&quot;left&quot;:2.2577943801879883,&quot;right&quot;:12.558871269226074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323820ff15d9a40f7dbca"/>
  <p:tag name="KSO_WM_TEMPLATE_ASSEMBLE_GROUPID" val="5f72ec2fe9a9ac260a3f6cdb"/>
</p:tagLst>
</file>

<file path=ppt/tags/tag316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7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42_7*e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49ee206259484c3aaac0e1073961ad83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42_7*i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6dfc2b71de74b8e917e652b46271e6d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49ee206259484c3aaac0e1073961ad83&quot;,&quot;X&quot;:{&quot;Pos&quot;:0},&quot;Y&quot;:{&quot;Pos&quot;:2}},&quot;whChangeMode&quot;:0}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FILL_FORE_SCHEMECOLOR_INDEX_BRIGHTNESS" val="0.6"/>
  <p:tag name="KSO_WM_UNIT_FILL_FORE_SCHEMECOLOR_INDEX" val="5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5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42"/>
  <p:tag name="KSO_WM_CHIP_INFOS" val="{&quot;layout_type&quot;:&quot;forleft2&quot;,&quot;slide_type&quot;:[&quot;sectionTitle&quot;],&quot;aspect_ratio&quot;:&quot;16:9&quot;}"/>
  <p:tag name="KSO_WM_CHIP_XID" val="5ebe041a0ac41c4a0a525596"/>
  <p:tag name="KSO_WM_CHIP_FILLPROP" val="[[{&quot;fill_id&quot;:&quot;70fdc35eccfb46679a89a537f7cb4280&quot;,&quot;fill_align&quot;:&quot;cm&quot;,&quot;text_align&quot;:&quot;lm&quot;,&quot;text_direction&quot;:&quot;horizontal&quot;,&quot;chip_types&quot;:[&quot;text&quot;,&quot;header&quot;]}]]"/>
  <p:tag name="KSO_WM_SLIDE_ID" val="custom20204542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4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09-29T20:08:04&quot;,&quot;maxSize&quot;:{&quot;size1&quot;:65.901603642216443},&quot;minSize&quot;:{&quot;size1&quot;:57.501603642216438},&quot;normalSize&quot;:{&quot;size1&quot;:61.70160364221644},&quot;subLayout&quot;:[{&quot;id&quot;:&quot;2020-09-29T20:08:04&quot;,&quot;maxSize&quot;:{&quot;size1&quot;:89.778853437914862},&quot;minSize&quot;:{&quot;size1&quot;:77.678853437914853},&quot;normalSize&quot;:{&quot;size1&quot;:84.078853437914859},&quot;subLayout&quot;:[{&quot;id&quot;:&quot;2020-09-29T20:08:04&quot;,&quot;margin&quot;:{&quot;bottom&quot;:1.3915197849273682,&quot;left&quot;:2.2577943801879883,&quot;right&quot;:12.558871269226074,&quot;top&quot;:2.573974609375},&quot;type&quot;:0},{&quot;id&quot;:&quot;2020-09-29T20:08:04&quot;,&quot;margin&quot;:{&quot;bottom&quot;:0.09673541784286499,&quot;left&quot;:2.2577943801879883,&quot;right&quot;:12.558871269226074,&quot;top&quot;:0.15541090071201324},&quot;type&quot;:0}],&quot;type&quot;:0},{&quot;id&quot;:&quot;2020-09-29T20:08:04&quot;,&quot;margin&quot;:{&quot;bottom&quot;:2.5739796161651611,&quot;left&quot;:2.2577943801879883,&quot;right&quot;:12.558871269226074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7323820ff15d9a40f7dbca"/>
  <p:tag name="KSO_WM_TEMPLATE_ASSEMBLE_GROUPID" val="5f72ec2fe9a9ac260a3f6cdb"/>
</p:tagLst>
</file>

<file path=ppt/tags/tag3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42_7*a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85e27ac5485d49de8e28971720ddaafb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15"/>
  <p:tag name="KSO_WM_UNIT_TEXT_FILL_FORE_SCHEMECOLOR_INDEX" val="13"/>
  <p:tag name="KSO_WM_UNIT_TEXT_FILL_TYPE" val="1"/>
</p:tagLst>
</file>

<file path=ppt/tags/tag3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7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448_4*l_i*1_1"/>
  <p:tag name="KSO_WM_TEMPLATE_CATEGORY" val="custom"/>
  <p:tag name="KSO_WM_TEMPLATE_INDEX" val="2020444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42_7*b*1"/>
  <p:tag name="KSO_WM_TEMPLATE_CATEGORY" val="custom"/>
  <p:tag name="KSO_WM_TEMPLATE_INDEX" val="20204542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c3cf39d9d2e64219a54fdddf02054ab8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1867110be1d424fbb6e07746b5a4de6"/>
  <p:tag name="KSO_WM_UNIT_TEXT_FILL_FORE_SCHEMECOLOR_INDEX_BRIGHTNESS" val="0.35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4448">
      <a:dk1>
        <a:srgbClr val="000000"/>
      </a:dk1>
      <a:lt1>
        <a:srgbClr val="FFFFFF"/>
      </a:lt1>
      <a:dk2>
        <a:srgbClr val="EAEDEF"/>
      </a:dk2>
      <a:lt2>
        <a:srgbClr val="FBFCFC"/>
      </a:lt2>
      <a:accent1>
        <a:srgbClr val="2A71B7"/>
      </a:accent1>
      <a:accent2>
        <a:srgbClr val="3C61A3"/>
      </a:accent2>
      <a:accent3>
        <a:srgbClr val="4E508F"/>
      </a:accent3>
      <a:accent4>
        <a:srgbClr val="61407A"/>
      </a:accent4>
      <a:accent5>
        <a:srgbClr val="732F66"/>
      </a:accent5>
      <a:accent6>
        <a:srgbClr val="851F52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EDF1F2"/>
      </a:dk2>
      <a:lt2>
        <a:srgbClr val="FFFEFE"/>
      </a:lt2>
      <a:accent1>
        <a:srgbClr val="7AB1C3"/>
      </a:accent1>
      <a:accent2>
        <a:srgbClr val="7CA6CB"/>
      </a:accent2>
      <a:accent3>
        <a:srgbClr val="899ACB"/>
      </a:accent3>
      <a:accent4>
        <a:srgbClr val="9D8EBF"/>
      </a:accent4>
      <a:accent5>
        <a:srgbClr val="B382A9"/>
      </a:accent5>
      <a:accent6>
        <a:srgbClr val="C2798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MjAxODcwOTc5MzkiLAogICAiR3JvdXBJZCIgOiAiNTMyMDU5NTM4IiwKICAgIkltYWdlIiA6ICJpVkJPUncwS0dnb0FBQUFOU1VoRVVnQUFCWXdBQUFLWkNBWUFBQUFiRTI5OUFBQUFDWEJJV1hNQUFBc1RBQUFMRXdFQW1wd1lBQUFnQUVsRVFWUjRuT3pkZVp5VlpkMC84TytaSFdaaDJCZGxIVUFFUWVZTVpha3RWbVpLOXJpMldHbUxUNzgwNjVmWjQ4L0tWTXdseXg1N0tyT3NMTE95UnlzdHRWSmJMREVYWUZCY0FtVkhaSVoxRUpoaHRuUC8vbkFHQnhoZ2dCbUc1ZjErdmM2TGMrNzd1cS9yZSs0NUhBNmZ1YzUxUn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QUlTM1YzUVVBQUFDd2Z6djc3TE96RnkxYU5DbEprcmNtU1hKY1JBeU5pTjRSMGFmbHo1dzJ6WnNpWW0xRXJHdjVjMW1TSk5NajRwK2pSNDkrN3U2NzcyN2V4K1VEQUx0QllBd0FBRUM3SmsrZVBDSXJLK3VTaURnM0lrbzZvY3VhaVBocGRuYjJUVE5tekZqV0NmMEJBSjFNWUF3QUFNQldLaW9xQm1jeW1SdFRxZFFISWlJN0t5c3J4bzBiRnhNblRveEpreWJGMEtGRG82U2tKSXFMaTZPb3FDaHljbDZmWU56WTJCZ2JOMjZNRFJzMnhJWU5HMkxKa2lVeFo4NmNtRE5uVHJ6MDBrdVJ5V1FpWHB1Ri9Jc2tTUzZkUFh2MnFtNTZtZ0JBT3dUR0FBQUFiREZseXBUamtpVDViWklrQTB0S1N1S3NzODZLOTcvLy9kRy9mLys5N3J1cXFpcnV1dXV1K08xdmY1dHMzTGd4bFVxbFhtNXViajdqNmFlZm50RUpwUU1BblVCZ0RBQUFRRVJFVkZSVW5KY2t5WThqSXVlc3M4NktpeSsrT0FvS0NqcDluTnJhMnZqbU43OFpmL2pESHlLVlNqVm1NcGx6WjgrZS9ldE9Id2dBQUFBQWdOMDNaY3FVNDlMcGRPTXh4eHlUdWYvKys1Tjk0WjU3N2tuZStNWTNaaW9xS3VyTHk4dW5kUGM1QUFBaXNydTdBQUFBQUxwWFJVWEY0SWo0VzBTVVhIWFZWYW1wVTZmdWszSEhqUnNYZmZ2MlRmM3puLy9NenNyS09ubklrQ0YzckZpeG9uYWZEQTRBdEN1cnV3c0FBQUNnZTJVeW1SdVRKQmw0MWxsbnhiNEtpMXVkZnZycDhkNzN2amVTSkJtYUpNazErM1J3QUdBNzFqQUdBQUE0aEUyZVBIbEVWbGJXL0pLU2t1dy8vZWxQWGJKbThhNXMyclFwVGpycHBLU3VycTRoT3p0N3hJd1pNNnIyZVJFQVFFU1lZUXdBQUhCSXk4ckt1aVFpc3M4NjY2eHVDWXNqSWdvTEMrT01NODVJUlVSK1UxUFQ1N3FsQ0FBZ0lzd3dCZ0FBT0dTZGZmYloyUXNXTEZpYmxaVlY4c2MvL2pINjkrL2ZvZU9hbTV0ajd0eTVNWGZ1M0tpcHFZbW1wcVl0KzNKemM2TzB0RFRHalJzWFJ4eHhSR1JuZCt6U09hKzg4a3E4NzMzdml5UkpxaW9ySzRkRVJMSW56d2tBMkRzNTNWMEFBQUFBM1dQUm9rV1RJcUprM0xoeEhRcUxreVNKMy8vKzkzSHJyYmRHZFhYMUx0c1BHalFvTHJqZ2dwZzZkV3FrVWp1ZnJ6Umt5SkFZT1hKa0xGeTRjRkE2blM2cnJLeWMzOUhuQWJDL1NDb3FkdmpMcm1rclZreTc2cFZYcm1yYmJrbGo0NUlSYythTTJEZlY3Wm1iaHcrLytidytmYzZidG56NVZkOWN1ZkxHZlhWc1orZ2ZNZWd6UTRaOCtwU1NrbE9PS0NnNG9pZzd1Mmh6SnJONWVXUGo4dGwxZGJPLzh2TExYNTVmWDcrZ0kzM3Q3bk5aUEduUzR1RzV1Y01qSWxLelpoMVFrM1l0U1FFQUFIQ0lTcExrclJFUkV5ZE83RWpidVBiYWErTnJYL3RhYTFnOEp5THVpb2h2UnNTME5yY2JJK0x1VkNyMWZGVlZWVng1NVpWeDQ0MGR5d2lPT3Vxb3Jlb0NvSE9jVkZMeW5wc09QL3piRDQ0WjgrRHVIdnV4UG4wK1ZwaVZWWGhldjM0ZjY4eGo5NmFtamppdmI5OXpGNVdYejc5eThPQXIzMUJZK0lhUzdPeVNySWlzbmxsWlBjZms1NDk1ZjJucCs4dnk4OGQwdEwrOU9ROEhHak9NQVFBQURsRkpraHdYRVRGcDBxUmR0djM5NzM4Zjk5eHpUMFRFOG9qNGRHVmw1UU94ODJValV1bDArdlNJdU9YWHYvNzFnRW1USnNWSko1MjAwekVtVHB3WWYvakRIeUtWU2gwZkViZDE4R2tBN0hkV05EU3NPR1hod2xQYWJsdSthVk8zWGREenoyUEcvQ25pdFJuTnUzdnM5NnFydi92SmZ2M08vK0dxVlQvb3pHUDNwcVpkK1dULy9wLzQ4YkJoUDRtSWFFaVNobHRYcmJyMS92WHJIMWpYMUxTNkpEZTNkRkorL3FTeit2UTVhM2Y2M0p2ekFBQUFBQWVFZERyOWVEcWRUcDU3N3Jsa1o1cWFtcEtUVHo0NVNhZlRTVHFkZnUvdWpGRlJVWEYyT3AxT1RqdnR0Q1NUeWV4MG5Ca3paaVRwZERvcEx5OS9xS3VlTTBCWFNpb3FrcVNpSWxrOGFkTGl6bWkzcit0cW84dFhKZWlxY3pDcVI0OWh0ZVhsdFVsRlJWSmJYbDc3NXVMaVkzZlNQSGNYM2UzeGVWZzhhZExpMXVlNHAzMTBGMHRTQUFBQUhMcDZSMFNVbEpUc3ROSGN1WE5ibDZGNHBtVm1jWWZObWpYck42bFU2c1dsUzVmR29rV0xkdHEydUxnNElpSlNxVlR2M1JrRDRDQ1NmZkhBZ1JjL04zNzhjNXZUNmMycmpqNTYxUzlIalBqbHlJS0M0ZTAxUHFtazVEMzNsNVhkdi9Mb28xYzJwZE5OTlpNbjF6dzhac3pEcmZ1M0RTeUg1K1lPMzNaYjIrRDJuVVZGSjh5Yk1HRmVwcUtpcWIzOWV6cCsyMk4zVnRQVWtwS3ByZmRuSG5ua3pMWmo5WThZMUZ4UjBaeFVWQ1IvR0QzNkR6czZnUmYwN2Z2WkhsbFpQU0lpcHExWWNkWGpHemI4YTBkdEk2SnhiODlELzRpaWJ4NSsrRGVXVHB5NHRENmRybjkrd29UbjMxZGErcjZkakxuZnN5UUZBQURBb2F0UHhPdEI3WTdNblR1MzllNjgyUGt5Rk8xSmtpUjVNU0xHdnZqaWl6RnExS2dkTml3cUt0cXFMb0JEVE9vM1pXVjNuVmxhZWticmh2eWNuUHh6K3ZZOTU0VGk0aE9PZnZiWjlLcUlMY3RhZlBQd3c3LzV4WUVEdjlpMmcxN1oyYjNlVlZMeXJqMFp2R2NxMWZQWFpXVjM5Y3ZKNmRlUjlwMDlma1RFQTYrKytxZEY5ZldMUnVibmo2em8yYk5pVkk4ZXd4YlcxUzJOaURoendJRFRzMW9tdi81bzllcWY3S2lQOTVTVXZDY2lJb2xJYnErcSt1bnUxckNiNXlIMzNpT09lUERZb3FJdHM1akhGeFNNdjJ2VXFMdWFrNlI1ZDhmZVh3aU1BUUFBRGwyOUk3WUthdHRWVTFQVGVuZVAxcGxNa21SWktwVnEyMCs3MmdUWEFtUGdnTlk2YTdidHRta3JWa3k3NnBWWHJ0clJNWi9vMy84VHJXSHh6OWFzdWYyMk5XdCs5TTdpNGhPdkhEejR5c0Y1ZVlPdkhEcjA4b3VXTGJzb0l1TE1QbjNPYkExclgyMXVmdlhxVjE2NStyRU5HNllYNWVVVmY2QzA5QU90ZlpiUG5Wc2VFVEY3M0xqWkVlMnZyZHlxZjA1Ty81bTF0VFBQWHJEZzdOS2NuTktkUGIrT2p0K2VYZFNVdVhYMTZoOWVmOWhoWDQrSWVGOUp5Um5mcnF2N2RrVEUyYVdsWjBaRVZEYzJWdDlYVTdQRGI3dVU1ZWVYUlVTc2JtcGFYUld4cW5YN2MrUEhQemVoUjQ4SmJkc3VhV3hjTW1MT25CRjdlaDQrMjcvL0JhMWg4YjgzYi83M0Y1WXQrMkpqSmxOMzlXR0hYZE0yUkQ3UUhOQ0JjVHFkUHVEV0FBRUFBTmpmNU9Ucy9MK0dUVTFidnBIN1grbDArci8yZEp6R3hzYWQ3bTlUUjZuLzd3SDdnOHJLeXRTK0d1djh2bjAvR1JGUjA5eGM4NzJWSzcvVG5FcGw3bDIvL3Q2TEJ3eTR1Q1E3dStTVVhyMU9pV1hMSWlMaW9yNTlMMm85N2dNTEY3Ny96NisrK21CRVJOVFZ4Vi9Xci85TDY3Nm5OMjE2dXUwWURhbFV3N2JiMnZySXdvVWZtVmRmUDI5WHRYWjAvUGJzcXFhZlYxWDk1S29oUTZibHAxTDVaNWFXbnZIdDZ1cHZGMGYwZld0UjBkc2lJdTVZdS9ibkVkRVVPNUNkU21WSFJEUmxNanRzc3lzZFBROGY3dGZ2dzYzM3oxbTgrSnpXNS9IOHZIbW5MVTJubCtlbVVydGFJM20vZEVBSHhnQUFBQUN3djJsdkp1L3lUWnVxZHRRK0ltSmlqeDRUSXlKS3M3TkxaeDU1NUt4dDl4K2VsM2Q0Ni8zeXdzTHlpSWkxVFUxcnQ0UzFlMmxWVTlPcWpvU2tYVFYrcTFjaVZ0KzlidDNkSCtuVDV5UEhGaFVkTnpCaXdIdjc5Mzl2VGlxVkV4SHhvNVVyYjl2WjhhdWFtbFlkbHB0NzJJRGMzQUVSVVJnUm15SWl6bHl3NE13ZU9UazlJbDZmM2J5ajR6dDZIaVlVRkl5UGlGalQyTGltYmVoZEZiR3FxckZ4eGRDOHZHRWQ2V2QvYzBBSHh2dnl0endBQUFBSG16Mll4VHV0c3JMeXF0MGRwN3k4L01aVUtuWEpiaHl5cWJLeWN1ZnJaQURzeDNZMWs3YzllYWxVM3M3MnQ1MnQybnBSdDB4RVpzOHEzRjV0a3RSMnRHMVhqTi9XTFZWVjMvOUluejRmeVlySU9xMWZ2OU5PTFMzOWo0aUlmMjNjK0s4WEd4cm03dXpZSnpadWZPTE0zcjNQekU2bHNzL3AzZnUwWDYxYjk4dUlpSG4xOWZPaXZuNlhZKy9PZWNoUHBmSWpJaHFTcEdIYmZibTcrSG51ejdLNnV3QUFBQUFBT05RdGFXaFlFdkhhbXNDcFdiUHlVck5tcGJhOXRiYWRYMTgvUHlLaVgwNU92N2NWRjcrbG8yUGtSK1IzUnExN09uNUhhL3BYWGQzamxiVzFzeU1pL3FPMDlMUjNGUmUvTXlMaUoydlg3blIyY1VURVQxZXYzbktodTI4TUhYckRrQjQ5aHU1TmZUdnpTbFBUS3hFUmcvUHlCby9xMFdQTGJPS2o4dktPSEpTYk82aXJ4dTFxQW1NQUFBQUE2RVI1U1pJM3ViQnc4cmEzblIzeis1cWFleU1pU3JLelMzNVhWdmEvNys3VjY4UjB6NTRWVTB0S3BuNTM2TkR2RmtmMGJXMzc4elZyYm0rOS81dFJvMzczNlFFRExuaER6NTV2T0ttazVEMC9IVEhpcDl2MnZiNjVlWDFFeEtEYzNFSC8yYS9mZjU1Y1VuTHkzankvM1IyL1BidXE2UWVyVnQwU0VmSHVrcEozNTZkUytSc3ptWTMzclZyMXY3dnE5NEZYWDMzZzNwWnplVmh1N21GUGp4MDc2N0tCQTcvMHR1TGl0eHpibzhlYkx4d3c0TUxkZWE0NzgyQ2I1VGgrTlh6NFhTY1dGcjd6UFNVbEovMTY5T2k3TzJ1TTduQkFMMGtCQUFBQUFQdWJ3WGw1Zzl0Yko3ZnRMT0Z0WGZQeXk5ZS9yMWV2L3hoYlVERDI5TkxTMDA4dkxUMjk3ZjZybHkyN2RrUEwvUnVxcW01NlcxSFIyMC91MWV2a2ZqazUvVzRaT3ZUN2JkdCtmUEhpajdkOS9PZjE2Ly84Z1Q1OVBoQVJjZXZ3NGJmdXFwWmQyZDN4MjdPcm1uNjBldlV2djNuNDRkL3NsWjNkS3lMaTduWHI3bDRWc2JFajlaMitZTUZIN2g0MTZtZG45ZTU5VnYrY25QN1hIMzc0ZGUyMVM1SmtyeTZ3ZWtOMTliVm5scFNjMlRjM3QrOHhoWVhIUERSdTNGOGlJbFkyTmEyc2FXNnVLYzNPTHQyYi9ydUxHY1lBQUFBQTBNM1dSNng3dy9QUHYvbmJLMWQrZTNGRHcrTEdKR21zeldScW42NnRmZnFyeTVkZnNTcGlUWnZtamFmTW4zL3E1NVl1L2V5czJ0cFpkWmxNWFZPU05DMXJhRmoyMHpWcnRwdmgrNFZGaXk3NjdicDF2OTJZeVd4c1NwS201K3JxbnR2TGNuZHIvUFowb0tiYXYyL1k4UGZXQno5ZHMrWW51MUhmcHJNWExqejdwUG56MzMzbm1qVjNMbTVvV0x3NWs5bmNtQ1NOSzV1YVZrN2Z1UEhScTFlcytOcUpMNzc0cnQzb2N6c0w2K3FXSGp0Mzd2SDNyMTkvLzhaTVp1T21UR2JUbjlhdi85TmIvdjN2dDYzUFpOYnZUZDhBQUFDd3o2WFQ2U1NkVGllNzhvTWYvQ0JwYVh2Vm5veFRYbDUrWXpxZFRuNys4NS92ZEp4Tm16YTFqdE9oR1dRQUhMeDZSZlRlV0Y2K01hbW9TSjZmTU9INTdxN25VR0pKQ2dBQUFBQmd2M0Jtbno1bnJteHNyUHAvZ3daOXVUQXJxekFpNHV0VlZWL3Y3cm9PSlFKakFBQUFBR0MvOEp1UkkzL1Q5dkc5TlRYMzNyRm16Uys2cTU1RGtUV01BUUFBQUlEOXdyS0docVZOU2RLMG9xRmh4YlZWVmRlZHZtREJCeUppcnk1T3grNHh3eGdBQUFBQTJDOE1lL2JaNGQxZHc2SE9ER0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QW1NQUFBQUFBRm9JakFFQUFBQUFpQWlCTVFBQUFBQUFMUVRHQUFBQUFBQkVoTUFZQUFBQUFJQVdBbU1BQUFBQUFDSkNZQXdBQUFBQVFBdUJNUUFBQUFBQUVTRXdCZ0FBQUFDZ2hjQVlBQUFBQUlDSUVCZ0RBQUFBQU5CQ1lBd0FBQUFBUUVRSWpBRUFBQUFBYUNFd0JnQUFBQUFnSWdUR0FBQUFBQUMwRUJnREFBQUFBQkFSRVRuZFhRQUFBQUFIajRrVEovYk96YzA5SzBtUzdOWnRxVlRxMDd2WlRXRjVlZm0yeHp3emUvYnN4L2UrUWdCZ1p3VEdBQUFBZEpxOHZMelBKa2t5TFpWS3RiZHZwOGZtNUx6K1g5UlVLblZMTzAyMjd4UUE2RlFDWXdBQUFEclQvTlk3WjU1NTVwYU51Ym01Y2VLSkorNzB3THk4dlBqeWw3OGM4K2JOMjdMdDczLy9lNnhkdTdZTHlnUUEyaU13QmdBQW9OUGs1ZVg5dWI2K3Zqa25KeWY3Ly83Zi94dUZoWVc3ZFh6YmtEa2lvcm01T2U2OTk5NUlwVkpmN3N3NkFZRDJ1ZWdkQUFBQW5lYnh4eDlmR3hHUE5UVTF4ZU9QNzkyU3c1bE1Kdjc1ejM5R1JFUXFsYnF2RThvREFIWkJZQXdBQUVCbnV6OGk0dEZISDkyclR2Nzk3MyszTGtleFpPYk1tYzkzUWwwQXdDNElqQUVBQU9oVXJiT0JwMCtmSHBsTVpvLzdhWjFkSEJIM1JVU3k5NVVCQUxzaU1BWUFBS0JUelpvMWExNUV6SytwcVlsbm4zMTJqL3RwbmFGc09Rb0EySGNFeGdBQUFIUzJKUFp5V1lycTZ1cVlOMjllUk1URzlldlgvNlB6U2dNQWRrWmdEQUFBUUZlNEwyS3JaU1YyUzV1ZythSDU4K2ZYZDFKTkFNQXVDSXdCQUFEb2RQWDE5ZE1qNHRVRkN4YkVLNis4c3R2SHR3bWE3Ky9NdWdDQW5STVlBd0FBME9tZWYvNzVob2o0YzhUdUwwdFJWMWNYTTJiTWlJaEljbk56LzlqNTFRRUFPeUl3QmdBQW9Fc2tTWEoveE80dlMvSFVVMDlGUTBORFJNUlRUejc1WkhVWGxBWUE3SURBR0FBQWdDNlJsWlgxcDRqSXpKbzFLMnByYXp0OFhKdUErYjZ1cUFzQTJER0JNUUFBQUYxaTFxeFpxNU1rZWJ5eHNUR2VlT0tKRGgyVHlXUmkrdlRwRWZINkRHVUFZTjhSR0FNQUFOQ1Y3b3ZvK0xJVWMrZk9qZFdyVjBkRUxKczllL2FjTHF3TEFHaUh3QmdBQUlBdWs4bGs3bytJbUQ1OWVtUXltVjIyYjcxQVhzdnM0cVJMaXdNQXRpTXdCZ0FBb01zODg4d3pMNlJTcVVYcjFxMkw1NTkvZnBmdHJWOE1BTjFMWUF3QUFFQlhTaUxpL29oZEwwdXhjdVhLbUR0M2JrUkViYTlldmY3ZTlhVUJBTnNTR0FNQUFOQ2xVcW5VZlJHdkx6ZXhJNjBYdTB1bFVnOC84c2dqbTd1K01nQmdXd0pqQUFBQXVsUk5UYzAvSTJMalN5KzlGQ3RXck5oaHV6WXprTy9mRjNVQkFOc1RHQU1BQU5DbDVzK2ZYeDhSRDBhOFBvdDRXNXMzYjQ0bm4zeXk5ZUVEKzZZeUFHQmJBbU1BQUFDNlhPdXlGRHRheDNqR2pCblIwTkFRRVRGajFxeFpPNTZHREFCMEtZRXhBQUFBWGE2eHNmRlBFWkhNbURFamFtdHJ0OXZmR2lTblVpbkxVUUJBTnhJWUF3QUEwT1htekptek1pS2VhR3hzaktlZWVtcXJmVW1TYkxrZ1h1dE1aQUNnZXdpTUFRQUEyRmZ1ajloK1dZcDU4K2JGcWxXcklpS1d6NXc1OCtsdXFBc0FhQ0V3QmdBQVlKOW9uVDM4NktPUFJpYVQyYks5VFlCOGYwUWsrNzR5QUtDVndCZ0FBSUI5WXRhc1djOUZ4TksxYTlmR3YvLzk3eTNiVzVlamlKWVp5QUJBOXhFWUF3QUFzSzhrRVhGZnhPdXppbGV0V2hVdnZQQkNSRVJkZm43K1g3dXZOQUFnUW1BTUFBREF2blYveE91emloOTc3TEhXN1g5OS9QSEg2N3FwSmdDZ2hjQVlBQUNBZmFha3BPU1JpTmcwYjk2OHFLNnVicnQrOFgzZFZ4VUEwRXBnREFBQXdEN3p5Q09QYkk2SWh5TWkvdktYdjhRVFR6d1JFUkhOemMwUGRHZGRBTUJyQk1ZQUFBRHNVMG1TM0JjUjhkLy8vZDlSWDE4ZkVWSDV6RFBQTE8vZXFnQ0FDSUV4QUFBQSsxaE9UczRmMno1T2t1VCs3cW9GQU5pYXdCZ0FBSUI5YXNhTUdWVVJNYVBOSnVzWEE4QitJcWU3Q3dBQUFLQjdWVlJVZE1ld3N5UGlEUkVSczJmUHJ1eU9BZ0NBN1psaERBQUFjSWhLa3VTUjNXamVsQ1RKOU00YU81UEozQmdSNjVJa3VUb2lNcDNWTHdBQUFBQUFBQUFBQUFBQUFBQUFBQUFBQUFBQUFBQUFBQUFBQUFBQUFBQUFBQUFBQUFBQUFBQUFBQUFBQUFBQUFBQUFBUHRRcXJzTE9FaGtWVlJVZkNKSmtvOUd4UGlJNk5mZEJRRUFCNFhWRWZGQ0twVzZZOWFzV2JkRlJLYTdDMnJENXg4QW9MTTFSOFJMRVRHenFhbnBpamx6NWl6cTdvTGdVQ1F3M250WjZYVDY5eEh4M3U0dUJBQTRxTjFYV1ZsNVd1d2ZvYkhQUHdCQWwwcWxVblZKa3J5M3NyTHliOTFkQ3h4cUJNWjdxYUtpNHZ3a1NYNFVFYzlHeEdkeWMzT2ZlZkxKSjEvdDdyb0FnQVBmTWNjY1U5TFkySGgwUk53Y0VST1RKRGwvOXV6WlArbnV1bG8vLzR3ZVBUb3V1K3l5R0R0MmJCUVdGblozV1FEQUFhNjV1VGxXcjE0ZER6endRTng4ODgwUkVRdnk4L01uUHY3NDQzWGRYUnNjU3JLNnU0QURYY3ZYTUNNaVBsTlpXZm1vc0JnQTZDeFBQdm5rcTVXVmxZOG1TWEpSUkVRcWxmcm9ybzdaRjFvLy8xeDIyV1ZSWGw0dUxBWUFPa1YyZG5ZTUhEZ3dQdkdKVDhReHh4d1RFVkhXME5Ed3B1NnVDdzQxQXVPOU56NGlJamMzOTVudUxnUUFPRGhsWldXMWZzNlkwSzJGdkc1OFJNVFlzV083dXc0QTRDRFY1blBHeE82c0F3NUZBdU85MXkvaXRSbEEzVjBJQUhCd21qVnIxdnFXdS92TGhlWDZSWVNaeFFCQWx5a3FLb3FJaUNSSkJuUnpLWERJRVJnREFBQUFBQkFSQW1NQUFBQUFBRm9JakFFQUFBQUFpQWlCTVFBQUFBQUFMUVRHQUFBQUFBQkVoTUFZQUFBQUFJQVdBbU1BQUFBQUFDSkNZQXdBQUFBQVFJdWM3aTRBQUFDQS9kaVVLZHR2bXpsejM5Y0JBT3dUQW1NQUFBRDJyWC85SytMeHh5TVdMWXI0M3ZlNnV4b0FvQTFMVWdBQUFMQmp2L3BWUkw5K1d6L2VXNS83WE1TZGQwWXNXYkwzZlFFQW5jb01ZK0NBazFSVUpOdHUyNVRKYkZxd2VmT0MzOWZVL09HbUZTdHVYQmV4dmp0cUF3QTQ2SXdkRzVHYnUvVmpBT0NnSlRBR0RncUZXVm1GazNyMm5EU3BaODlKSCt6Yjl3TnZlTzY1WTlaSHJPdnV1Z0FBRG5xWlRNUnZmaE54Ly8ydkxUSFIzQnd4YkZqRWU5NFQ4ZUVQYngwMmI3c2U4b29WcjIrekxqSUE3QmNzU1FFY3NGWTBOS3dvbnp1My9KaC8vL3NONXkxZS9MRWxqWTFMSWlMRzVPZVArZUxnd1pkMGQzMEFBQWU5NXVhSWl5K08rTVkzSWw1NElhS3VMcUtoSVdMKy9OZldKcjd3d3RjZUF3QUhESUV4Y01CcVNLVWFudDYwNmVtbmFtdG4vbnpObXRzLytOSkxIMmpkZDJKcDZZazdPZFI3MzlhY0R3Qmd6OXgxVjhSamo3MTJmOXk0aUp0dmp2akJEeUxLeTEvYk5udDJ4QzkrOFhyN1gvMXE2eldRKy9YYmZoc0EwSzJFQk1CQjQ0bTZ1c3JXKzcyenNrb2pYbHZ2T0ttb1NCWlBtclQ0blVWRko4eWJNR0ZlcHFLaWFadERzei9Udi85bm5obzM3cW1ONWVVYjY4ckw2K1pNbUREbi93MGNlRmxFNUczYjlwSUJBeTZaTTJIQ25NM3A5T1lONWVVYlpoMTU1S3kzRlJlL3BiVkIyekhiSHJoNDBxVEZyZnZhYTlzdll2QWRJMGYrWXQza3lldHFKayt1dVczNDhKOUVSTSt4QlFXajdpa3J1M2Y5NU1uck41U1hiL2pWcUZGM2xrYVVibHZYeFFNSFh2emMrUEhQYlU2bk42ODYrdWhWdnh3eDRwY2pDd3FHdDIzVXdmTUJBTkF4RHp6dyt2M3Jyb3M0NXBqWGxwaTQ5dHJYdHovNDRPdjN4NDdkZWczazNOenR0d0VBM2NvYXhzQkJZMnhlWGxuci9aY2JHNWUxM2RjemxlcjU2N0t5dS9ybDVQVGI1ckNjKzhlTStmM1VrcEpUMm02Y1dGQXc4ZXVISDM3OWUwdExUM25MdkhrblJrUjlSTVQzaGc3OW44OE1HUENaMW5iNXFWUit1bWZQOU9qOC9DUCtzV0hEbzN0YWU4OVVxdWZqUngzMXo5SDUrYU5idDMyOFg3OVA5TXpLS254TGNmRmJodVRtRG1uZC9xSGV2VC9ZTkdKRXc3bUxGNS9Yc2luMW03S3l1ODRzTFQxalMxMDVPZm5uOU8xN3pnbkZ4U2NjL2V5ejZWVVJWUjA4SHdBQUhiZG8wV3QvOXVuejJyckZyUVlNaU9qYk4yTE5tb2hseTlvL0ZnRFlMNWxoREJ3TWNpWVhGazcrMmFoUnQ3VnUrTlc2ZFZ0OXI3Ri9UazcveFEwTmkwK1lOKytFMHhjc09MMTErK2NHRHZ4TWExaGNXVnRiZWRMOCtlOSsxN3g1NzVpK2NlT2pFUkhIRnhXOTVVc0RCMjVaRC9tOGZ2M09pNGhvU0pLR0R5NWMrS0UzdlBEQ01aOWVzdVQvTEdsc1hMdzNUNkIvVGs3LzUrcnFubnZUQ3krOCthYVZLMjlxM2Y2QlBuMCtzTFNoWWVsYlhuenhMVjkrK2VXdnRHNC9xM2Z2c3lNaU95TGlFLzM3ZjZJMUxQN1ptalczdi9YRkY0K2Z0bUxGdElpSXdYbDVnNjhjT3ZUeTlzWnI3M3dBQU95V3BPV0xVNm5VanZmbG1LY0VBQWNTLzNJREI2emh1Ym5EMnk3djBPcXVtcHE3ZnJKcTFjKzIzZjZSaFFzL01xKytmbDdiYmVmMTZYTnU2LzJ6Rnk3ODRNTDYrcGNpSXVZdVhmclN5K1BITDR1SU9LZHYzdzlkWDExOVhVUkVZNUkwUmtSa2tpU3pxTDUrL3N5NnVwa3o2K3FlMnR2bjBwd2t6ZWN1V0hEK2hvZzFUeTViTnZOVC9mcDlxakFycXpBaTRqTkxsMTVVV1ZzN2EvcUdEZE0vMmIvL0o4cnk4OHQ2WkdYMTZCY3hZSFhFaXZQNzl2MWtSRVJOYzNQTjkxYXUvRTV6S3BXNWQvMzZleThlTU9EaWt1enNrbE42OVRxbHZaazk3WjBQQUlEZE1tellhekkxcEFBQUFDQUFTVVJCVkJlNFc3TW1vcW9xWXRDZzE3YXZXQkd4ZHUxcjk4dktkbnk4QytJQndIN0hER1Bnb1BGU2ZmMUxGeXhiZHVFSEZpejRZRVJrMnU1YjFkUzBxcjF3OU1pQ2dpTWpJbFkyTmExc0RZc2pJcGJYMWIxYzFkaFlGUkhSZHBtSWIxVlgvM2RFUkVGV1ZzR1RSeDQ1NHgvanh2M2p0TkxTMC9hMjlxcW1wcW9ORVd0YUhqYXRibTVlM2JxdnNyYjJtUzExTlRVdGI3MWZWRkNRSHhFeHNVZVBpUkVScGRuWnBUT1BQSExXN0hIalpzOGVOMjUyU1haMlNVVEU0WGw1aDI4NzNvN09Cd0RBZGw1OE1hS3hjZXZIcmQ3em50ZnZmL25MRVU4OUZURnpac1RsYmI3Z2RPcXAyL2RaVlBUYW4ydldSTnh6VDhTLy90VzVOUU1BZTh3TVkrQ0F0YUtoWWNVcEN4ZWUwaHpSWEwxcDA4cVZFZFU3YWx1YkpMWHRiVTlGcENKZW16Rzg3YjZzVkNvcklxSXBZc3RGNGE1ZHNlS2FwemR0bXYyRlFZTytjRUp4OFFsdkxTeDg2MXZMeXQ3NjFlWExyN2ltcXVwcmUvcGMybzdSL3U0V1NiTGRqT3E4VkdyYkMvTnRKVGVWeXQxMjI0N09Cd0RBZHM0NVovdkhNMmUrZnYreHh5Sm16NDZZTXlmaXdndTNidnVPZDBTYzNzN3FWOGNlRy9IUVE2L2RiNzFBWG11ZkFFQzNFaGdEQjZ5R1ZLcmg2VTJibnQ2YlBsNXFhSGhwWWtIQnhFRzV1WU5HOWVneGJHRmQzZEtJaUpFRkJjTUg1T1FNaUloNHJxN3V1YmJIUFBEcXF3ODg4T3FyRDB3dUxKejgrTml4anhka1pSVmNQSERnNTFzRDQvb2txYzlQcGZKTHNySksyaHlXTXlBN2U4RGUxTG9qU3hvYWxvekp6eC96YW5QenE3MmVmcnBmUkRUdThpQUFnTTZRbHhkeDg4MFJkOTRaOGFjL1JTeGRHcEdWRlRGcVZNVDczaGR4eGhudHIyOTg2YVVSVFUwUlR6d1JVVjhmTVdMRVBpOGRBR2lmd0JnNHBQMXk5ZXBmZmYzd3c2K1BpTGhqMkxBN3IzcjU1U3N5cVZSbTJtR0hiWmt0L0xQVnEzL2Fldi9CTVdNZS9PbWFOYmN0M0x4NXdaaTh2SEhacVZSMlJFUXE5ZnIvaE9adjNqeC9RbzhlRTNwblovZitRTy9lSC96ZmRldis5LzhOSFBqRkhsbFpQYnJpT2Z5K3B1YmVMdzRjK0Y4bDJka2x2eXNyKzk4ZnJGNTl5K3JHeHJXRGMzSUd2YWRYci9kOGVkbXlxOW9zZHdFQXNIdDJOZk0zTHkvaXZQTmV1M1ZVYVduRU43NnhkM1VCQUYxQ1lBd2MwbTZvcnI3cHZhV2xweHhmVlBTV1k0dUtqbjFvM0xpL3ROMy8yM1hyZnZ2RDFhdC8xUHI0M1NVbDczNTNTY203dCszbkJ5dFgvckQxL2gxcjEvNzg2NGNkZGtORXhLOUhqYnJ6amlUNStZYm01ZzNybTV2WDk4ck83dFhaeitHYWwxKysvbjI5ZXYzSDJJS0NzYWVYbHA1K2VtbnBWdC83dkhyWnNtczNkUGFnQUFBQXdFSEpSZStBUTEzOVcrYk5PL0ZMeTVkZjl1em16Yzl1em1RMjEyWXl0VE5yYTJkZXNHelpoV2N0WFBqK2lOaXlidkJQMTZ6NTZaTEd4aVZOU2RKVW04blV6dGkwYWNhbmx5Mjc0TXV2dlBMbDFqWTNWRlY5NjhicTZodFhOVFd0MnB6SmJINXN3NGJIM2paLy9nazFtVXhOVnp5QjlSSHIzdkQ4ODIvKzlzcVYzMTdjMExDNE1Va2Fhek9aMnFkcmE1Lys2dkxsVjZ3eXV4Z0FBQURvb0hZV2sySjNwTlBwSkNLaXNyTFN1UVFBdXN6KzlKbWp0WlpaczJaMWR5a0F3RUhxeHovK2NkeHl5eTBSRWRkV1ZsWmUzdDMxd0tIRURHTUFBQUFBQUNKQ1lBd0FBQUFBUUF1Qk1RQUFBQUFBRVNFd0JnQUFBQUNnaGNBWUFBQUFBSUNJRUJnREFBQUFBTkJDWUF3QUFBQUFRRVJFNUhSM0FVU1VsNWMvbVVxbDN0amRkUUFjb0w1ZldWbjVtZTR1QWdBQUFBNEdaaGp2QjRURkFIdmx3dTR1QUFBQUFBNFdaaGp2UnlvcksxUGRYUVBBZ1dMS2xDbEhaVEtaWjFPcDFQUGRYUXNBQUFBY0xNd3dCZ0FBQUFBZ0lzd3dCZ0FBNkZUbm5udHVQUCs4TDhEUWNSVVZGWEhycmJkMmR4a0FFQkZtR0FNQUFIUXFZVEc3YTlhc1dkMWRBZ0JzWVlZeEFBQkFGeEFDMGhFVkZSWGRYUUlBYk1VTVl3QUFBQUFBSWtKZ0RBQUFBQUJBQzRFeEFBQUFBQUFSSVRBR0FBQUFBS0NGd0JnQUFBQUFnSWdRR0FNQUFBQUEwRUpnREFBQUFBQkFSQWlNQVdDUHBOUHBwTzJ0dSt2WjFyaHg0MmFrMCtsa3dJQUJsK3pKOFdQSGpwMitQejR2MkZkU3FWU2tVcW40NEFjL3VNdTJWMTk5OVpiMkFPeFk2M3RsNjYxbno1NHhhZEtrdU82NjY2Syt2cjY3eSt0U2MrZk9qUXN2dkRDT09PS0l5TS9Qajd5OHZCZ3laRWljZE5KSmNjODk5M1IzZVFCYkVSZ0R3QjVZdm56NXhRME5EWXRhNys5dGY0TUdEYnB5MkxCaHQreDlaUkY1ZVhuamUvYnNPU1ZKa3NhK2ZmdWUyeGw5N2d1ZGVRNmdzL3p1ZDcrTDZ1cnFIZTV2YW1xS0gvN3doNTAyM3JScDArS0NDeTdvdFA0NE5GVldWc2JIUHZheEdERmlST1RtNWtaK2ZuNk1IRG15UTc4QTZTNnBWQ3FPUC83NEhlNC8vdmpqOStxWE1tOTYwNXZpdi83cnYvYjRlRHJQeUpFajQ2YWJib3FiYnJvcExybmtrc2pMeTR1dmZPVXJjZUtKSjBaalkyTjNsOWNsdnZXdGI4WEVpUlBqemp2dmpEZS8rYzB4YmRxMHVQTEtLK1BFRTArTXA1OStPbjc1eTEvdWNkLyszUUM2UWs1M0Y4Q0JwV2ZQbnVsKy9mcDlycVNrNU8yNXVibUhSVVNtb2FIaGxkcmEyaWNYTFZxMFgzNENUYWZUeWNhTkd4OTc4Y1VYMi8wRU9uYnMyT2xGUlVYSFZWWlc3dEVuMEhIanhqMnhjZVBHUjE5KytXV2ZRRHRCUjJjMDd1blBhM2UwOTlyWUgzN2VYdFA3aCtycTZtLzM2dFhyckx5OHZKSFYxZFhmM3R2K2hnd1pjdFhHalJzZjY0emFCZ3dZY0Y1RVJFMU56VjI5ZS9mK2NHRmg0ZVJObXpZOTNSbDlkNlhPUEFmUUdjYU1HUk12dmZSUy9PaEhQNHJMTDcrODNUYS8rOTN2NHBWWFhvbXlzckpZc0dEQlhvOTUxVlZYeFhISEhiZlgvWERvK3VwWHZ4clhYbnR0bEphV3htbW5uUlpqeDQ2TnBxYW1lT2FaWitMKysrL3Y3dks2emNzdnZ4d3JWcXpZYnZ1MGFkT2lxcW9xYnJuRjd5djNsU0ZEaHNUblAvLzVMWSt2dnZycStQakhQeDYzMzM1Ny9PeG5QNHYvL00vLzdNYnFPdC9OTjk4Y1gvemlGMlBxMUtseCsrMjNSOSsrZmJmYTM5allHRE5tek5qai92MjdBWFFGZ1RFZE5uanc0SzhOSGp6NEs4M056VFUxTlRYM2J0NjgrY1dzckt5Y0hqMTZITjJyVjYvM2RuZDkzU1UzTi9mdzNOemN3ZHR1SHpSbzBKVjVlWG1EbGk1ZDZ0ZTl1MkhibVpxSEhYYllUUTBORFl0V3JWcjFuZTZxcWEwZC9id1BKbDdUQjd6czNyMTdmMlRUcGszL3FxcXErazd2M3IwLzNLZFBuL01PaE1DNEMyVkZSS2E3aStEQWM5aGhoMFZ1Ym03Y2V1dXQ4YVV2ZlNteXM3TzNhL085NzMwdnlzcktZdVRJa1owU0dIZVZUQ1lUV1ZtK1hIaXd1Lzc2NitPYWE2NkowMDgvUFc2NzdiWW9MUzNkYXYvYXRXdTdxYkx1OTl4enowV1BIajIyMnk1czYzNnBWQ291di96eXVQMzIyK09oaHg0Nm9BTGpYYjIzTGxteUpMN3doUy9FbENsVDRuZS8rMTNrNWVWdDF5WTNOemVPUGZiWXJpd1RZTGY1MUVpSERCdzQ4RXVEQncrK3ZLYW01dDVubm5sbTFKSWxTejVSWFYzOTlSVXJWbHl6Y09IQ3M1OSsrdWxoM1YxamQzbjIyV2VQV3JSbzBTZTMzVDVreUpDckNnb0tKblpIVFFleTZ1cnFiN2U5UlVRME5EUzgwdDcyN3JDam4vZkJ4R3U2VTJUMzc5Ly9zK1BHalpzNWVmTGtUWk1uVDk0MGJ0eTRtZjM2OWZzL0ViSFZ6TysyYXlBWEZSVWR0N2RySXBlVWxMd3JOemQzeUxwMTYzNVpWMWYzVkgxOS9ZdTllL2MrSjNiOFMrTGlvVU9IM2pSeDRzVGw1ZVhsbThlTkcxZlpxMWV2RTNmVWYrL2V2VDg0ZXZUb3Z4NTk5TkUxNWVYbERlUEhqMysrYjkrK0g5MjJYVHFkVHNhT0hUczlJZ2FPR0RIaWw1TW1UVm96ZWZMa1RXUEdqSG00c0xEdzZEMDRCOWtEQmd6NDR2ang0LzlkWGw1ZVAzSGl4S3JodzRmL0pDSUc3R2pzWHIxNm5YalVVVWN0U2FmVHpiczRiZEN1cHFhbXVPQ0NDMkxac21WeDMzMzNiYmQvenB3NThlaWpqOFlGRjF5d3c3VTNtNXViNDhZYmI0d2pqend5OHZQelk5Q2dRZkhKVDM0eVZxNWN1Vlc3dG1zZ1AvYllZKzJ1aWR6UnZscjdPLzc0NCtQaGh4K080Y09IdHh0MmMzQ1pQMzkrZlBXclg0MDN2ZWxOY2RkZGQyMFhGa2RFOU9uVHB4c3EyeitVbHBaR2ZuNStkNWZCRGd3ZlBqd2lJdGFzV2JObFczTnpjM3ozdTkrTktWT21SR0ZoWVJRV0ZzYVVLVlBpaHovOFlTVEo2eDhUUHZyUmowWXFsWXI1OCtkdjFlZkpKNThjcVZRcUZpNWN1TlgyS1ZPbXhOaXhZN2NhcDZ2ZVc3LzczZTlHUTBORDNIREREZTJHeFR2eTYxLy9PdDc1em5kR2FXbHA1T1hseFlRSkUrS09PKzdZcnBiTy9IY0RvQzJCTWJ1VW41OC9lc2lRSVYvYnVISGpFd3NYTG54L1JOUzAwK3pRbmE3dzJ2azR1Sy9RY09EWUYrOXBoOExQKzFCNGpsMHBlOVNvVWZjTUhUcjBPNWxNWm5OMWRmWDFWVlZWMzRpSXJHSERodjFnMkxCaHQ3WnR2SHo1OG90Ylo5WTNORFFzYXZ0NFQvVHAwK2U4SkVtYVZxNWNlVmRFeEpvMWEzNlJrNU16b0hmdjNpZTMwenh2M0xoeEQvZnYzLy96ZFhWMWxTdFdyTGlpdHJaMjVvZ1JJMzZibjU4L3NwMzJCU05IanZ4VktwWEtWRmRYLy9lS0ZTdXV6YzdPN2pWOCtQQ2ZGeFlXdm5QYnhsbFpXVVhqeDQ5L0pDc3JxOGZLbFN0dldMZHUzWjFGUlVWdkh6MTY5RC96OC9QTGR1TWNwRWFOR25YMzRZY2YvbzI2dXJvNUsxYXN1SHo5K3ZYMzl1blQ1eU1USmt6NFowUVV0amYyMEtGRGY3eHUzYnBmcmxxMTZxYmRQWThRRVpFa1NaeDc3cmxSVkZRVTMvLys5N2ZiLzczdmZTOTY5T2dSSC8vNHh5T1QyWDRTZTVJa2NmYlpaOGVsbDE0YWt5Wk5pbXV1dVNaT08rMjArTVV2ZmhGdmZldGJZOU9tVFZ2YXRxN25HYkgxK3A1NzBsZXJqUnMzeHZubm54OGYvdkNINCtLTDkzcXBkZlp6Tjk5OGN6UTNOOGYxMTE4Zk9Ua2QreUpwUndPNVZxMWgyVXN2dlJRbm4zeHlGQlVWUmYvKy9lUHFxNitPaUlnRkN4YkVxYWVlR29XRmhWRmNYQnhublhWV3JGcTFxbE9mNTQ1cVdyaHdZVXlkT2pXS2k0dWpmLy8rY2NrbGwwUnpjL04yN2RvKzNsWFl4cjVUVlZVVkVhOHRWeEh4Mm12ejlOTlBqODk5N25OUlVGQVFYL3JTbCtMU1N5K05UQ1lUbi83MHArTlRuL3JVbG1PblRwMGFFUkYvLy92ZnQyeXJyNitQZi96akh4RVI4WmUvL0dYTDl2WHIxOGZzMmJQamxGTk9pWWl1ZjI5OTZLR0hvclMwTk43KzlyZDMrRnhzM3J3NXpqbm5uTWpLeW9vdmZPRUw4Wld2ZkNYV3IxOGY1NTU3YnZ6MXIzL2QwcTRyL3QwQW9KUHM3VXl3enVxakt3MGRPdlNtZERxZEZCVVZ2WDAzRHV2dzdMcUkxMmVENWVmbmp4azlldlNmSmsrZXZISFNwRW1yQmcwYWRFVkVSSDUrZnRubzBhUHZhK2xydzZoUm8zNFRFZjA3VWtpYldXN3RHanQyN1BUMnpuL3JjUVVGQmFQS3lzb2VtRHg1OG9aSmt5YXRPdXl3dzc0VkVkbmJ0bXY3dUwxYlIycGxlenY3K2JVemkzQ3I4OXpSbVpDeGd4bVc3YjAyMnF1bm82K1ZGcjBPUC96dy8ya3oxcXlpb3FKMzdPaDF1THZuSk9MUWVVMVBtVExscUhRNm5WUlVWRHpYWFRXMGQ2Nzc5KzkvVVRxZFRvWU9IZnJkYlpwbmw1V1YzZC95ZnZxT2JmdmExYysxZzBvbVQ1NWNXMVpXOWtEcmhvS0NncEhwZERwcGVkL2N5c0NCQXk5T3A5UEpZWWNkZGwzYjdhV2xwZS9id2M4NXA3aTRlS3Z2VEJZWEZ4K1hUcWVURVNORzNMN3Q4MG1uMDhtQUFRTyswSFo3Mzc1OXowdW4wOG53NGNOdjI3YWVIWjJEZnYzNi9XYzZuVTc2OU9uemliYmJlL2Z1L1pGME9wMzA3OS8vcysyTjNhZFBuN08zN2V0QXRyLzgzWXQ0dlphRFdVUWt4eDEzWEpJa1NYTEJCUmNrcVZRcWVmSEZGN2ZzWDdkdVhkS3paOC9rNHgvL2VKSWtTWExjY2NjbEViRlZIN2ZlZW1zU0VjbFBmdktUcmJiZmNjY2RTVVFrMy9uT2QzWTY3dDcwRlJGSlJDUjMzWFhYYmp4ck9rdDMvQjJaT0hGaTBxdFhyNlM1dWJsRDdadWFtcEpUVHoxMXkydnVhMS83V25MVlZWY2w1ZVhsU1VRazU1OS8vbmJIUkVSeXhCRkhKS05IajA0dXVlU1M1S3FycmtxR0R4K2VSRVJ5eFJWWEpFT0dERW5PUFBQTTVJWWJia2hPT09HRUpDS1NrMDgrdVVQMTdPaTEzNnE5djJPdHgwMllNQ0VaTTJaTTh0blBmamI1MnRlK2xvd1lNU0tKaU9UclgvLzZEdnUvNmFhYmtwdHV1aW1KaUdUa3lKRmJIbmVIUStFOXRkV09mczVmK2NwWGtvaElmdnZiM3laSmtpVGYvZTUzazRoSUxycm9vcTNhTlRVMUpWT25UazBpSXZuclgvK2FKRW1TckYyN05zbk96azQrOUtFUGJXbjM4TU1QSnhHUmpCOC9Qam5yckxPMmJQL0RILzZRUkVUeTBFTVBKVW5TOWUrdHhjWEZTWGw1K1hiYnE2dXJrMFdMRm0xMWE5WFkySmc4OXRoalc3V2ZQbjE2RWhISnVlZWV1MTFmbmZYdnh2N29Sei82VWV2ZmoydTYrck1Oc0RVempObWxvcUtpZHpZM042L2Z1SEhqUHp0NHlHN05ybXVWbTV2YmIvVG8wWCtzcTZ0N3ZxcXE2cHVaVEdiVGtDRkRwZzBaTW1UYTJMRmovNW5KWk9xcnFxcW0xZGJXemlndExUMXo5T2pSdDdmWFQyZkt5Y2twTFNzciszTmpZK09DNnVycUc1cWJtemNPSERqd0M0TUdEZnJpam83cDdObUM3TnhPWmhGMmRDYms3czZ3YkZjSFh5dDU0OGFOKzh1QUFRTSsxekxXbGJXMXRaVmxaV1gzN001WWU4TnJ1dXYxN2R2M3ZPYm01czNMbGkzNzhqYTdtbDk1NVpXckl5SzZLc2pzMDZmUDJWbFpXVDNXcmwyNzVWTGJtemR2WHJSeDQ4YkhldlhxZFdwRTlHN2J2bmZ2M2gvS1pESjF5NWN2djdidDlwcWFtai9VMTllLzJNNFFUUnMyYlBoWG04Y2xUVTFOalJFUnVibTUyeTFOMU5UVXRHcmx5cFgvMDNiYm1qVnJmdDdVMUxTeXVMajRYUjE5WG4zNzlqMi9zYkh4NWRyYTJyOFZGQlNNYUwxdDJyU3BNaUtpdUxqNDdlMk12WGJ0MnJXLzdlZ1lzRE1YWG5oaEpFbXkxVVd4YnJ2dHRxaXRyWTBMTDd4d2g4ZjkrTWMvanNNUFB6emU4WTUzeE9MRmk3ZmMwdWwwUkVRODhzZ2pIYTVoVC9ycTA2ZFBuSG5tbVIwZWd3UGI0c1dMWStUSWtSMWVxL3FXVzI2SisrNjdMeTY2NktLWVBuMTZYSDc1NVhIbGxWZkdqQmt6WXVyVXFmSGpILzg0L3ZhM3YyMTMzTHg1OCtKLy91ZC80c1liYjR3cnI3d3kvdmEzdjBWMmRuWmNmZlhWY2VxcHA4WnZmdk9idVBUU1MrUGhoeCtPY2VQR3haLy8vT2RZdlhwMVp6L2RyVHovL1BOeHd3MDN4SGUrODUyNC9QTEw0NkdISG9wVUtyWGRWL2piK3Z6blA3L2x3bXV0RjJGcmV5RTJ1azU5Zlgwc1hydzRGaTVjR1AvNjE3L2lvb3N1aXV1dXV5NU9PKzIwT09PTU15SWk0dmJiYjQrQ2dvSzQ3cnF0ZnFjZDJkblpjY1VWVjBSRXhOMTMzeDBSRWIxNzk0NWpqejEycS9mQkJ4OThNQ1pPbkJobm5IRkcvTzF2Zjl2eUxaQkhIbmtrQ2dzTDQyMXZlMXRFZFAxN2EzMTlmYnN6L2ovMXFVL0Z5SkVqdDdxMXlzbkoyV3BONDFkZmZUVnljM01qSW1McDBxVWRHbmRQbnh0QUt4ZTlZNWZ5OHZKR05EUTBMSWdPWGpDb2YvLytGNVNXbHA2NmF0V3E3eTFidG16THJLK3FxcXByeXNyS2Z0K3ZYNy96MTY1ZGUrZkdqUnUzK2dTYW41OS94UHo1ODZlKyt1cXJmNHlJcUttcHVlUElJNDk4Y2RDZ1FWZXNYcjM2aDB1WEx2MTBTei9mR2o5Ky9ITWxKU1h2aVloK0VkRmxuMEFMQ2dvbUxGeTQ4SXlhbXBwN0lpTFdybDM3dnhNbVRKalhwMCtmajFaVlZkM1Ezakd0Nit1MlhLenRsZTVjYi9kUTBMTm56Nk1YTDE3OC9yVnIxOTY5emE2bWwxNTY2ZmkyNGRhbVRaditNbWJNbU9uOSsvYy9kOU9tVFgrTmlCZzRjT0JuZXZic2VVeDFkZlgxeTVjdjN4THd2ZnJxcS9lUEdqWHE5eDJ0b3lPdmxRRURCbHpVczJmUEtkWFYxZGN0WDc3OEs2M0hybCsvL3NHeXNySnQ2KzhTWHROZHI2Q2dZUHptelp0ZmlJZ04yKzZycTZ1YkV4R1JsNWRYdHQyQm5hQmZ2MzduUlVRVUZ4ZS9wV2ZQbnVuVzdhbFVLaXVWU3VVTkdERGdneXRYcnR5U2VCVVVGQnhaWDE4L0x5SzIrMDVpWTJQanF2ejgvTEhiYnUvZHUvZUgrdmJ0Ky9HZVBYdVc1K1RrOUdzelJ1NjJiZXZyNitkSHhMYnJCeWNORFEyTGV2VG9rZDYyL1k3MDZORmpZbFpXVm8veDQ4Y3ZhbTkvMnpxMkdkdUY3dWdVUngxMVZMenRiVytMbi8zc1ozSHR0ZGRHUVVGQmZQLzczNDgzdnZHTk1XWEtsQjBlOSt5enowWmRYZDFXUVVCYnV4T2k3VWxmbzBlUGRxRzdROGptelp1M2hFb2RzYXRBN29FSEhvaTc3NzQ3M3ZHT3JiOFVNMnpZc0MxZjU0K0lHRFZxVkJ4NTVKSHgzSFBQeGFXWFhycFZQMjkvKzl0ajd0eTVzV2pSb3VqWGI3dTM2azR6Yk5pd09QMzAwN2M4SGpObVRJd2RPM2E3TlczWlA4eWNPWE9yOTdLZVBYdkdaWmRkRnRPbVRkdXk3WVVYWG9qeDQ4ZEhjWEh4ZHNkUG1qUXBJbUtyQzQxT25UbzFMcnZzc3BnN2QyNk1HemN1SG5yb29UajExRlBqcEpOTyt2L3MzWGxjVlBYK1AvRFhJQ0FnSUFJeVlvQ0tKUzFpdnlCRkZFbGNjamRSS3JSQ1dreE55MHBRM0pVbGQwWHh1bDhsbDhUcW9nSnFhcHBmRWJuYUF6V1hGQVM5RW9Tb2JLTWcyOHo4L3ZET3VRek14cjY5bm84SGo4ZHdQcC96T2U4ekhJYkQrM3dXaElhR0lpa3BDYjE3OThiWnMyY3hlUEJnWVQ3aCt2NXM3ZGl4SXpJek02dHNuemR2SHZ6OS9RRUE4K2ZQeDYxYnQ1VEtEeHc0Z04yN2QrUEtsU3RLTVpTVmxlbDBYS0J1L3dZUlVldkRoREZwcGFlblp5U1h5M1greTZTdGQxMzc5dTFIV1ZwYXZsczVZVnhhV3BxdVNCWURRSEZ4OGQzaTR1SmJ4c2JHUFI4K2ZMaXFZanRQbno0OWEyUms5TEtKaVVtM29xS2lldnRMVjFwYW1xNUlyQUZBU1VuSm5aS1NrcFMyYmR1K1dGL0hwT3JSMEl0UXA1NlEybnBZcWtxWXFhTEx0ZEtoUTRmM3BWSnBjV1ptNXZLSyt4WVVGUHhjVWxKeXAyM2J0aS9wY3F6YTREVmQvK1J5dVI2ZUQxZlVwTTRUbVVaR1JvNm1wcVllQUdCdGJUMU5WUjFMUzh2SkZSUEdJcEdvclV3bUsxWFRaSlZWWE1SaThmd1hYbmdocktDZ0lDWWpJMk5tU1VsSmNtRmhZWnFMaTR0RVZRTnl1VnpsZVlwRW9uWXltYXhZNjBuOXI3NWVTVW5KbmN6TXpEbXF5cVZTYVU3bGJkWDV1MFdraXhrelp1Qzk5OTVEVkZRVWJHMXRrWmFXaGtXTEZtbmNSeWFUNGFXWFhzS3FWYXRVbGx0WldlbDgvSnEwVloza0lUVi9WbFpXS2hOVDZsUTNJYWRnWjJkWFpWdjc5dTBCb0VwaVNyRmQzYUtRRmVucDZTbk5PVnlaVENaVHUyaVlxcGlzckt5UW5KeXM5YmpVOEY1NTVSVjg5OTEzME5QVGc1V1ZGVnhjWEdCc2JLeFVSeWFUYVoxVHVtTFNkdVRJa1FnS0NzSnZ2LzBHQ3dzTFhMdDJEZHUyYmNPYmI3Nko5dTNiNDlTcFUralJvd2V1WHIyS3FWT25LaDJuUGo5YjNkemNFQjBkTFNTeUsyNVhXTE5tamRJKzMzMzNIUllzV0lDeFk4ZGkwNlpOY0hKeVF2ZnUzV0Z1YnE3emNZRzYvUnRFUkswUEU4YWtWWGw1ZVk2QmdjRUx1dGF2YWUrNnNyS3lqTXJicEZKcEFmQjhTSFdsbUFvQW9FMmJOcm9zZFN5RGlzU0hna2drMHBQTDVTb1RKcXBpS2k4dnoybmJ0cTJURHNlbEJxQ3BGNkV1UFNGcjBzTlNGVjJ1bFFySGVxcGkvNGZWU0Jqem1tN0NTa3RMN3hnWkdiMkM1d3V4S1YxWHhzYkd2UUNncEtUa2xxcDlhOFBTMHRJUGdLamlTSTJLWG56eHhWaHpjL1BSYmR1MmRmcnZkWWl5c3JLL2pZeU1Yc0x6KzRIeUN0WGJHQmtaVlhtSUlCYUxaNVdXbHQ1UFMwdnp4djkrNzlSMkdUTXdNQkNyMkd4dVpHVFVRekdkaEM1S1NrcnU2ZXZyVytmbjU4ZWlhbzlsb2diaDdlMk56cDA3SXpJeUVwMDdkNGFWbFJYZWYvOTlqZnQwNjlZTmp4OC94cGd4WTlDbWpkcVBiWjNVWlZ2VU12WHUzUnV4c2JGQ0lsaWI2aWJrRkRUdFU1dEY0eXdzTFBEdzRVTzE1VGs1T1dvVFhLcU95d1hzbWk1TFMwdU1HemRPWTUyWFhub0p0MjdkUW1GaElkcTFVMTdiOXRxMWF3Q2VKNTRWbkoyZFlXOXZqOTkrK3czdDJyV0RqWTBOK3ZUcEF6MDlQUXdlUEJpblRwMkNzN016WkRLWlVnLzUrdjVzOWZQelEzUjBORUpEUTdGdjN6NmQ5dG13WVFPNmRPbUNRNGNPQ2IrRE5la056TDhiUkZRYkhLTkdXaFVXRnY1dVlHRFEyZERRVVB1ZEoycmV1MDR1VjdFVWM0VmlYWTZ0U25sNWViNkJnWUdOdW5KOWZYMnI4dkx5S3IzVDFNV2tKVTVxWU9wNkVZckY0dm5kdW5YN1FTNlhQOHZJeUppWm5Kejh4dVhMbDZzOGxxOXVEMHNOY1dpOVZ2VDA5SXpsY3JtNkxqWTZINHZYZE5PV2w1ZTNYMDlQejhUZTNyN3k0aHg2blR0M1hnQkFucHViVzJVT2RybGNYcXF2cjEvVHJoNGlTMHRMUDZsVW1pK1JTSDVWVlNFbkorY0E4TDlwS3dCQUlwR2NhdE9tVFllT0hUc3E5VWdXaThVelZVM3owS1pObS9iL3ZWNkUvOEk3ZCs3OGxicWcyclp0KzZLRmhjWDRpdHZzN093V2lrUWl3N3k4dkFPVjY2dDdEL0x6OHcvcjYrdGIyOWpZVkpsYzhyOFBPM1I1ZUVoVUsvcjYrdmo4ODg5eC92eDVIRGx5Qko5ODhnbU1qSXcwN2pOdTNEZzhmdndZNGVGVlovSkpUazVXMmV2UzBOQVFPVGxWUDhKcjBoYTFMaDk4OEFFQUtBM3IxNlJpUXE0eVZRbTUrdmJhYTYvaDNyMTcrTTkvL2xPbExDc3JDNm1wcWZoLy8rLy9OVmc4MUxnKytPQURGQlVWWWVIQ2hVcmJaVElad3NMQ0lCS0pNSG55WktXeVVhTkc0ZXpac3poNThpUkdqaHdwSkZ1SERSdUdDeGN1NFBqeDQralZxNWRTai9UNi9td2RPM1lzaGcwYmh2Mzc5MlB4NHNVYWU5RXJGQlFVUUNRU29lSXQrc2FORzlYVzU5OE5JcW9QN0dGTVd1WG41Kyszc0xBWTg4SUxMeXk1ZCsrZTVxNDBhTHplZGVvVUZ4ZmZORFUxOVRBeU11cGFYRno4bjByRnRtM2J0bjFSSXBHY2FLaDRxR0hvMmhPeXVqMHNhNk9zckN4THc3RjBudE9XMTNUVElCYUx2elkwTk95c2VLMlkyL25CZ3dmcnpjM05SM1hzMlBGclkyTmoxeWRQbnB5UXkrVjZGaFlXNzVpWW1MaG1abWJPTHl3c3ZGcTV2YUtpb3FSMjdkcTVPemc0YkpmSlpBVVpHUm1CdXNaaWFtbzZ3TkRRc0Z0T1RzNWVBQ29mZ09UbDVSM3AwcVZMa2FXbDVVZVptWmtMQWNnZVBuejRYWWNPSGQ2MXQ3ZmZZR3BxMnZmWnMyZC9tSmlZdUJnYkcvY3RMaTYrYVdSazlGckZOaVFTeWEvdDI3Y2Y5ZUtMTHg1Lyt2VHBhV05qWTFkRFEwTzFEeTlLUzB2LzZ0S2x5MDV6Yy9NUnBhV2xkOXExYTllL2ZmdjJZNHVLaWk0K2V2Um9TK1g2NnQ2RHYvLytlMldIRGgwbTJOblpyVEUzTngveTVNbVRjM3A2ZW5vbUppWjl6TTNOUjE2NWNxVWpBUDdYUS9YdTg4OC9SMWhZR0VwS1NqQjkrblN0OWVmT25ZdC8vZXRmQ0FnSXdLKy8vZ3BQVDAvSVpESmN1blFKeDQ0ZHc2TkhqOUMycmZMekRsZFhWeVFtSnVMenp6OUgrL2J0c1hyMTZocTNSYTJMajQ4UFBEdzg4T09QUDhMUjBSRWhJU0ZWRnR1NmUvY3VIQjBkQVR4UHlBVUZCV0hod29WWXYvNS82d1pyU3NqVnAzZmZmUmZ4OGZHWU1XTUdvcU9qaGV1NXZMd2NYMy85TldReUdUNzY2S002UDY2NlpCczFybSsrK1FaSGp4NUZlSGc0a3BLU01HellNTWhrTWh3NWNnUkpTVW40N3J2dnFqeEFHRFZxRkxadTNZcmp4NDlqeDQ0ZHd2Wmh3NGFodExRVVAvMzBFejc3N0RPbGZlcjdzMVVrRWlFcUtncmp4NDlIU0VnSTl1L2ZqekZqeHNET3pnNVBuejdGaFFzWGNPSENCYVVlOFVPR0RNSFJvMGN4WXNRSURCNDhHRWxKU1JwNzMvUHZCaEhWQi9Zd0pxMXljM04vZnZyMFAyTWR5Z0FBSUFCSlJFRlU2ZmtPSFRxODE3bHo1K1ZROGFEQnlNaklVZkc2cHIzcjZrdGVYdDVQQUVRdnZQRENQNkRjQzAyL1c3ZHU0UUQwL3B0a3FWTzE3QzFJdGFSclQ4anE5ckNzRFlsRWN1Sy94L3BDeGJFNjZ0b09yK21tNFlVWFhsaHZhR2pZVGZHNlFsRnBTa3JLMjFsWldZdjA5Zld0TzNYcXRGZ3NGZ2RLcGRJbjkrN2RHNXVkbmIxY1ZYc1pHUm5UbnoxN2RzM0t5dXJqOXUzYnYxT2RXS3lzckNZRHorZkQxbEN0c0tDZ0lOYkF3TUN1WGJ0Mmc0RG4wLzJrcHFZT2tFZ2twOXEzYis4dEZvc1hBR2libHBZMnNMeThQTDl5QTJscGFaL2s1K2YvYkdwcTZpNFdpK2NES0UxT1R2YXVYRTk0STBwTDArL2V2VHZhMk5pNGw2MnRiYkNKaVVudmh3OGZicng5Ky9iYkFLcU1EdER3SHVUZnZIbXozNk5IanpZWkdSbTkxcmx6NTJBYkc1dkFObTNhV0tTbnAwOEJVS0RiTzBWVU83YTJ0dkQyOXNidzRjUFZMaUpVa1lXRkJTNWN1SUNaTTJmaTVzMmJXTHg0TVZhdlhvMzgvSHpzMkxGRG1OKzFvaTFidHFCWHIxN1l2WHMzamh3NVVxdTJxSFZwMDZZTi92V3ZmK0hOTjkvRWloVXI4UExMTCtQYmI3L0ZtalZyc0dqUklnd2ZQaHhPVHYrYmdlcWJiNzdCZ0FFREVCNGVEazlQVDRTRmhTRWtKQVI5K3ZSQlRFd013c0xDR3JSSDc5U3BVOUczYjE4Y08zWU0zYnQzeCtUSmsvSEpKNStnUjQ4ZStQSEhIekYyN0ZqNCt2clcrWEZkWFYxeCsvWnRmUDc1NXdnTTFQbFpMZFV6UTBORG5EeDVFaUVoSVhqOCtER0NnNE94ZXZWcW1KbVpJU1ltQnZQbXphdXl6NkJCZzJCa1pJU25UNS9pN2JmZkZyWjM2ZElGVGs1T2VQejRzZEowRkVERGZMWmFXRmpnMTE5L3hiNTkrOUM5ZTNmczI3Y1BRVUZCQ0E4UFIxNWVIbWJQbm8wYk4yNEk5WGZ0MmdVZkh4OGtKaWJpdSsrK2c2R2hJUTRkT3FTMmZmN2RJS0w2d0I3R3BBdHBTa3JLaEpkZmZ2bG9wMDZkZ2pwMDZQQ3VSQ0tKS1NrcCtidE5temJ0MjdWcjE5dk16R3p3bFN0WERJQ2E5NjZyTDQ4ZVBkcldvVU9IU2UzYnR4L3A3T3ljOXVUSms5Tnl1VnhxWm1ZMjBORFFzRnRCUVVGTVhsNWVWRjBmdHphOUJhbjJkTzBKV2QwZWxyWHg4T0hEMEE0ZE9reXd0N2RmYjJKaTBydWtwT1Nhc2JIeG15WW1KbjJLaTR2L05ESXkwbW5hRjE3VFRjUGx5NWMxVFk1WW5KV1ZGWnFWbFZYNXdabGFoWVdGZjl5NmRldjFtc1J5Ly83OVQrL2Z2LytwdG5yMzd0M3p2WGZ2bnRKLzI0V0ZoZGRUVTFPSFY2NmJrcExpb2FLSmgzZnYzbjIzOGtaTjc4V1RKMDh1SkNjbnU2a3JyeFNMcHZmZzhWOS8vZlhsWDMvOTlhVzJkclQ4YkloMG9tNjJub01IRDZyY2Z2NzhlWlhicmEydEVSRVJnWWlJQ0oyTysvcnJyK09QUC82b2RWdWNiYWgxc3JHeHdZVUxGN0J6NTA3ODhNTVAyTDE3TjU0OGVRSnpjM084OHNvckNBa0pFZW9xRW5KcjFxekJEei84Z09EZ1lMUnQyeGF1cnE2SWlZbkJtREZqR2pSMlEwTkRuRHAxQ2l0WHJzUlBQLzJFZ3djUFFsOWZIMDVPVHZqcXE2OHdjK2JNZXBtWGVNdVdMZkR6ODhQdTNidlJyVnMzb1hjbTFZL3FmRFlaR1JsaDRjS0ZWYWFsVU1mRXhBVFBuajFUV1hiNzltMjErelhFWjZ1ZW5oNCsrT0FEWWVvWVRXeHNiUERUVHovcGZPeTYrcnRCUkZRUkU4YWtxNGUzYjkvdVoyTmo4NW1GaGNVa1MwdkxqL1gwOU14a01wbWt1TGo0MXQ5Ly8xMXhtZkRTbEpTVXQyMXRiUU02ZE9nd3FWT25Ub3RsTWxsSlVWRlIwcjE3OThibTVlWEZObkRzcFNrcEtVTnRiVzNuV2xwYXZ0dWhRNGYzNVhKNWVYRnhjZktqUjQ4MlptZG5iMEl0NWtoV0p5TWpZN3FEZzhNZUt5dXJqMHRMUysrMTl1UmFRMHRMUy92RTBkSHhIK2JtNXNQYnRXdm5KcEZJWXBPVGs3MWRYRnh5SzlaVDlMQzB0YlZkM2I1OWUyOXpjL1BSVDU0OE9aT1dsamJRd2NGaGYxM0dWRnhjZlAvV3JWc0RIQndjMW5UbzBHRzhYQzRmOCtUSmsxL3YzcjM3VnBjdVhYNldTcVZWRm9wVWc5YzBFUkVScVdSZ1lJRHAwNmZyTkcxS2RSTnk2aEpXNmg2WXJGaXhBaXRXck5DcGJRQXdOVFZGU0VpSVVtSzdybUtxU2JLTmlJaW90V0lQbkZweWNYR1JBN1hyelZRWGJSQlJzMmI0K3V1dlB5b3BLVW01ZmZ0Mjc4WU9wcmw0ODgwM2U4cGtzdXNpa2VobVVsSlN6OGFPaDVTNXVMakluejU5bXFDbXB6TFZRRk82WDFERWtwU1UxTmloRURWSnJxNnVBUGc3UXJyaDlVS2syczZkTzdGbHl4WUFDTHQ4K2JKdVQ3YUlxRTV3RG1NaW9vWmpDaFdmdTUwN2Q1N2ZwazBiOC96OC9LcGp6NGlJaUlpSWlJaUlHaENucENBaWFpQm1abVlEdTNUcHNsa2lrUnd0TFMyOUM4REUzTng4c0ttcDZZQ2lvcUtMRHg0ODJOallNUkxWbGFiUUM1YUlpSWlJaUlpcWp3bGpJcUlHVWw1ZS9zZlRwMC9qMjdkdlAxcGZYOTlXTHBjWEZ4Y1hwMlJtWmk3SXpzNWVENkM0c1dNa0lpSWlJaUlpb3RhTkNXTWlvZ2J5N05tenYvN3puLzlvWHhxWmlJaUlpSWlJaUtpUmNBNWpJaUlpSWlJaUlpSWlJZ0xBaERFUkVSRVJFUkVSRVJFUi9SY1R4a1JFUkVSRVJFUkVSRVFFZ0FsaklpSWlJaUlpSWlJaUl2b3ZKb3lKaUlpSWlJaUlpSWlJQ0FBVHhrUkVSRVJFUkVSRVJFVDBYL3FOSFFBUkVSRVJFUkVSTlg5K2ZuNjRlZk5tWTRkQnRlVHE2b3J0MjdjM2RoaEUxSWlZTUc3aDNuampqWXNpa2FoUFk4ZEJ0U09YeTg5ZXVYTEZxN0hqcUErOFJsdUdsbnlOVnNacnRtVm9UZGNzRVRWOVRMSzFERXl5Z2RkeEM1R1VsTlRZSVJCUkkyUEN1SVZqVXFObEVJbEVBeHM3aHZyQ2E3UmxhTW5YYUdXOFpsdUcxblROTmxkTW9MVU1US0RwaHRkNnk4QWsyLy93dldpK1hGMWRHenNFSW1vQ21EQnVKZmdIdS9scUxYK3dlWTAyWDYzbEdxMk0xMnp6MVZxdjJlYUdDYlNXZ1orVjFjUDNxL25pM3hZaUltcEptREFtSWlJaW9pYUxDYlRtaXdrMElpSWlvdVpKcjdFRElDSWlJaUlpSWlJaUlxS21nUWxqSWlJaUlpSWlJaUlpSWdMQWhERVJFUkVSRVJFUkVSRVIvUmNUeGtSRVJFUkVSRVJFUkVRRWdBbGpJaUlpSWlJaUlpSWlJdm92L2NZT2dJaW9MbFJjaVQwcEtVbDRuWk9UZyszYnR5TStQaDQ1T1Rtd3NyTEM0TUdETVhYcVZKaWFtbGJadDdLS2JjWEh4K1BycjcvRzdObXpNV25TcEhvNEMrMnVYNzhPZjM5L0pDWW1JaTh2RDFPblRrVjBkRFQwOVBqOGo0aUlpSWlJaUlocWp4a0dJbW9SSWlNakFRQ0ppWW5DdGtlUEh1R2pqejZDUkNMQmxpMWJjUDc4ZVd6YXRBbVptWm1ZTW1VS25qMTdCdUI1VWpncEtVbXBEY1cyaW1KalkyRm5aNGZZMkZpdDhhU25wOFBiMnh1bHBhVjFjNElxaU1WaUhENThtTWxpSWlJaUlpSWlJcW96ekRJUVVZdTFidDA2ZE92V0RkOTk5eDI2ZE9rQ0F3TURPRG82WXMyYU5SQ0pSTmkxYTVmT2JVa2tFcHc3ZHc1QlFVRklUVTFGY25LeXh2b0ZCUVZJVDArdjdTbFFLM0Q5K25XNHVyb0tYNTZlbnBnN2R5NXljM1ByOVhqMStUQ0RxS0ZWL2oxeWRYWEZlKys5cDFSV1ZGVFVZUEZrWjJkajNMaHhrTWxrZFZLdnV1TGk0akIyN0ZqMDd0MGJLMWV1YlBEekp5SWlJcUxtalFsakltcVJpb3VMY2ViTUdmajUrVUVrRWltVjZlbnB3ZHZiR3lkUG50UzV2ZVBIajZOYnQyNXdkM2RINzk2OXRmWXk5dmYzQndDNHU3c0xVMTRva2hZeE1URVlOR2dRMXF4WkF3QzRkT2tTSmsyYUJEYzNONHdaTTBhcGw3UkVJa0ZnWUNENjlldUgwYU5INCtMRmkwSlp4U1NJNHZYRml4Y3hhZElrOU8zYkYrKzk5eDV1M2JvbDFNL1B6OGZzMmJQaDd1Nk9NV1BHWU5ldVhVd2NOaUh4OGZGSVNrcENWRlFVSGo5K2pJVUxGeloyU0VwcTBtdStJWHJhRTFXaytEMUtTa3JDanovK1dPZnQ2M3BONnpvQ3BISzl1dmlkZWZEZ0FaWXRXNFl2di93U0Z5NWN3SkFoUTJyY0ZoRVJFUkcxVGt3WUUxR0xsSm1aaWZMeWN2VG8wVU5sZWJkdTNmRDMzMy9yM0tzck5qWVdvMGFOQWdDTUdqVUt2L3p5QzhyTHk5WFdyenk5UlVVWEwxNUViR3dzcGsyYkJnQW9MQ3pFd29VTEVSOGZqNEVEQjJMNTh1VkMzU1ZMbHFDZ29BQXhNVEdJakl4VVNpYXJFaDBkalkwYk4rTGt5WlBvMUtrVFFrSkNsTnA2OHVRSlltTmpzV3ZYTHNUSHgrdDA3dFN3T25mdWpDbFRwdUQzMzMrdjgxNkh0VkdUWHZQc2FVOHRUWDFmMDNYUi91UEhqeUdUeWZEV1cyL0J3TUFBaG9hR2RSUWRFUkVSRWJVV1RCZ1RVWXVrU09aVzdsMnNJQktKSUJLSmRKci9OeTB0RGNuSnlSZytmRGdBWU5DZ1FTZ3VMc2I1OCtkckZKdWZueC9hdFdzbkxMcm41ZVVGUjBkSHBLV2x3ZFRVVkVoMjUrYm00dHk1Yy9qNjY2OWhiVzBOYTJ0cmZQYlpaeHJibmpsekpxeXRyV0Z1Ymc1ZlgxK2twS1JBSnBNaEx5OFA1OCtmeDZ4WnMyQnRiWTJPSFR0aXlwUXBOWXFmNmw5aFlTR01qWTJGNjdPMHRCU3JWcTJDbDVjWFBEdzhNSC8rZkR4OStsU29YOU5lNnFwRVJVWGg3YmZmaHJ1N3U5QUxIbERkYTE3YnNkWHRvKzE4MU1WQVZCZTBYWDh5bVF5UmtaRVlPM1lzM056Y01ITGtTR0cwaHE2alJ5cFBnNkd1emNyMUtyZWZtNXVMdm4zN0lpRWhRWWl2dUxnWW5wNmVhaDhnVHA0OHVVcU1GWldWbFdIejVzMFlQWHEwRU11T0hUdUVCMVRmZnZzdFZxeFlJZFRmdG0wYmhnNGRDcmxjRGdDNGR1MGEzbnJyTFkwUFRZbUlpSWlvZVdQQ21JaGFwTTZkTzBOUFR3K3BxYWtxeSsvZHU0ZXVYYnZxMUZaTVRBemtjamttVEppQXQ5NTZDOE9IRDBkSlNZbE9pOStwWW1kbnAvUjlSRVFFeG93Wmc1MDdkK0wrL2ZzQW5pY1hzck96QVFBT0RnNUNYVVdTV1Iwckt5dmh0Wm1aR2VSeU9jckx5L0hnd1FNQVFKY3VYWlRLcVdtUnkrVklUVTNGNXMyYk1YSGlSR0Y3YUdnb2J0KytqYWlvS01URnhTRXZMdzlyMTY0Vnl1dXFsM3BHUmdaV3IxNk4wTkJRbkQ1OUdpTkdqQkRLMVBXYTEzUnNkZnRvT2g5Tk1SRFZCVzIvVCt2WHIwZDBkRFJDUWtLUWtKQ0FUWnMyd2NMQ0FrRDFSbzlVcEtuTmlpcTNiMmxwQ1M4dkx4dzdka3lvYy9yMGFWaFlXS0J2Mzc0cXowOVRqQUFRRmhhR3MyZlBZdDI2ZFVoSVNNQ0tGU3R3Nk5BaGJOdTJEUURnNmVtSlM1Y3VDZlVURWhKUVVsS0NsSlFVQU04ZkV2WHIxdy82K3ZvcWowOUVSRVJFelI4VHhrVFVJcG1abWNIZDNSMC8vUEJEbFRLcFZJcC8vZXRmT2lXaXBGSXBqaDgvanRtelorUEFnUVBDVjBoSUNNNmZQNCs4dkx4cXgxYXgxM05HUmdZaUl5T3hiZHMyckYyN0ZtUEdqQkhLRk1uaGh3OGZDdHNVU2VUcXFzdTJxSDRNR0RBQWI3NzVKaVpPbklpSkV5ZGkrdlRwQUlDOHZEd2NPM1lNUVVGQkVJdkZzTEN3d0ljZmZvalRwMDhMKzlaVkwzVURBd09JUkNJOGVQQUFKaVltZU8yMTE3VEdyZTdZNm1nN241ckVRS1F3WU1BQVlkRTdWYjNUdFYxL1Q1NDh3Y0dEQjdGNDhXSzgvdnJyME5mWGg2T2pJMnh0YmJVZXUvTG9FWVhhdEFrQVBqNCtPSHYyck5BTE9UWTJGdVBIajFjN2drYVQvUHg4eE1YRlljR0NCZWpSb3dmMDlmWFJxMWN2VEpzMkRkSFIwUUFBRHc4UHBLZW5JenM3Ry9uNStYajQ4Q0ZHakJnaFBHejYvZmZmTVdEQWdHb2ZtNGlJaUlpYUR5YU1xZEVwaG1OKy9QSEhhdXRNbWpSSjVlSmM4Zkh4Y0hWMXJaSVVyRTJiMUhJRUJnYmlqei8rd0xKbHk0UWsxcDA3ZC9ETk45L0EwTkFRSDN6d2dkWTJMbHk0Z0lLQ0Fvd2VQUnFkTzNjV3ZvWU9IUW96TXpNY1AzNWM1WDdtNXVZQWdLdFhyMElpa2FodFg1Rll5OHJLZ2tRaXdZRURCNFF5ZTN0N09EbzZJaUlpQWhLSkJKbVptZGl6WjA5MTNnS2x0cnAzNzE0bmJWSDlpSStQeHkrLy9BSTNOemRFUjBjTG4wMFBIanlBWEM3SHhJa1RoVVRZVjE5OWhjTENRcFNWbFFHb3UxN3FZckVZSVNFaDJMeDVNOTU3N3oxY3VYSkZhOXpxanEyT3R2T3BTUXhFQ2hVWHZRc0lDS2hTcnUzNnk4ek1oRlFxaFpPVFU3V1BYWG4waUVKdDJnUUFWMWRYMk5yYTRzeVpNOGpLeXNJZmYveUJkOTU1cDBadFpXVmxRUzZYdzlIUlVXbTdnNE1EY25OeklaUEpZRzF0alZkZmZSVy8vLzQ3RWhNVDRlSGhBUThQRHlRbUpxSzB0QlEzYjk2RWg0ZEhqWTVQelJ2djJZbUlpRm9QSm95cHliaHo1NDR3UjJCRlNVbEorT3V2djFUdUV4c2JDenM3TzdWVEE5U2tUV3FlS3M3N3FHQnZiNDg5ZS9hZ3ZMd2NreWRQUnYvKy9URjc5bXc0T1RsaDY5YXRPaTBFRkJzYkN6YzN0eXJUTjdScDB3WkRoZ3hSZSsxMTZkSUY0OGVQeDZ4WnN6Qmh3Z1MxN1hmdDJoVyt2cjRJREF5RW41OGYrdlhycDFTK1lzVUtQSDc4R0VPSERzWGN1WE14ZnZ4NHJUR3JzM0xsU3VUazVPRHR0OTlHVUZBUXZMMjlBWUREaXB1UWpoMDdZdm55NWNqTnpjV1dMVnNBQUphV2xnQ0FvMGVQQ29rd3haZUJnVUdkOTFJZk1XS0VjTjNQbVROSFkxMU54MVpIMi9sVU53YWk2dEIyL1hYbzBBRUFhclR3bkxvZXY3VnBVOEhIeHdkSGp4NUZYRndjQmcwYUpMUlpYUjA3ZGdRQTRlR09Ra1pHQnNSaXNUQnZ1bUphaW9TRUJIaDVlYUYzNzk2NGRlc1cvdjN2ZjhQSnlVbDRLRXF0RSsvWmlZaUlXajRtaktuSmNIVjFSVlJVVkpYdEJ3NGN3QnR2dkZGbHUwUWl3Ymx6NXhBVUZJVFUxRlFrSnlmWHVrMXF2aXIrMDEvUkN5KzhnSkNRRVB6NjY2KzRlUEVpWW1KaU1HUEdEQmdiRzFkcHc5blpHVWxKU1VxSjVGV3JWbUhqeG8wcWp4a1VGS1RVSTdpeUJRc1dJREV4RWFkT25WSnEzOFRFUktsZVlHQWdMbHk0Z01PSEQ4UFgxMWNwaHU3ZHUyUHYzcjI0ZVBFaTl1M2JoM0hqeGdubEZkdFQxWGJsOCtuV3JSdjI3Tm1EZi8vNzM5aTdkeS8wOWZXVkVnVFVOSmlabVdIKy9Qbll0MjhmYnQyNkJiRllEQmNYRjZ4WnN3YloyZG1RU3FWSVNVa1I1aGl0eTE3cVdWbFp1SHIxS2tRaUVlenQ3VkZhV2lvc2RLV3ExN3ltWTZ2YlI5djVhSXFCcUxhMFhYOWlzUmllbnA0SUN3dERTa29LcEZJcGtwT1RrWm1aQ1VEMzBTT1ZqNm1wellyVXRUOXExQ2pjdUhFRFI0NGMwZmdRVWh0cmEyc01IandZWVdGaHVIUG5EcVJTS1c3Y3VJR3RXN2ZDejg5UHFEZGd3QUJjdm53Wk4yN2NRTy9ldldGa1pJUmV2WHBoOSs3ZDhQVDByUEh4cVdYZ1BUc1JFVkhMeHl3Qk5SbnZ2dnN1VHA0OHFUUW43TjkvLzQyRWhBU01IVHUyU3Yzang0K2pXN2R1Y0hkM1IrL2V2VlgyV0todW0wUXQyWmt6WjRTaDBUZHUzTUQyN2R0clBLeVo2cGVucHllR0RSdUc0T0JnU0tWU3JGeTVFbnA2ZXZEeDhVSC8vdjJ4ZE9sU0lZbGFsNzNVcFZJcGdvT0QwYjkvZjBSRlJTRTBORlRvTmFtcTE3eTJZNnZyYWEvcGZEVEZRS1JOeFRtTVhWMWQ4ZVRKa3lwMU5GMS93UE5GNFp5ZG5mSEZGMS9BdzhNRFM1Y3VSVWxKQ1FEZFI0OVVwcW5OaXRTMWIyWm1CaTh2THhnYkc4UEZ4YVU2YjBrVndjSEJjSFYxeFl3Wk0rRHU3bzdGaXhmRDM5OGZ2cjYrUWgwbkp5ZklaREk0T1RrSkR4MDlQRHh3N2RvMXpsOU12R2NuSWlJaTBzYkZ4VVh1NHVKU3E2NVBkZEdHdHJhYnNtdlhyc2xkWEZ6a2hZV0ZjbDlmWC9rLy8vbFBvV3pkdW5YeXVYUG5DblZLU2txRXNnOCsrRUMrZCs5ZXVWd3VsOGZGeGNrSER4NHNMeXNycTFXYlRWRjlYaDlOUVhPNFJsdUtYYnQyeVljTkd5YnYwNmVQZk9USWtmTE5temZMeTh2TGE5MXVZMTJqYjc3NVprOFhGeGU1cTZ2cmpZWThMcS9aNXErNWZxNDJwYmdiNHZlQXYydkszbi8vZmZtQkF3Y2FPNHhxYWMwL3crcWVlM040cjNqUHJsbHRmb2JONGVldnE1WjBMcTFWVS9vWjd0aXhReEZQYUdQZit4QzFOdXhoVEUzS3hJa1Q4ZlBQUDBNcWxlTFpzMmM0Y3VRSUprNmNXS1ZlV2xvYWtwT1RNWHo0Y0FEQW9FR0RVRnhjalBQbno5ZTRUYUtXN3VPUFA4WXZ2L3lDaXhjdjR1alJvNWcrZlRyYXRHblQyR0VSRVpFR0JRVUYrUEhISDVHVGs4T2VsdFJrOEo2ZGlJaW9aV1BDbUpxVTRjT0hvNnlzREwvOTlodmk0dUpnYjIrUDExOS92VXE5bUpnWXlPVnlUSmd3QVcrOTlSYUdEeCtPa3BJU2xVUGNkRzJUaUlpSXFLa1pQbnc0RGh3NGdIWHIxbFdaQTUrb3NmQ2VuWWlJcUdYVGIrd0FpQ295TkRURStQSGpjZWpRSWVUazVDZ3R3S0lnbFVweC9QaHh6SjQ5RzIrOTlaYXcvZHExYTFpeVpJblMzR2U2dGtsRVJFVFVGQ1VtSmpaMkNFUlY4SjZkbW9ycjE2L0QzOThmQUNBU2lXQmhZUUZQVDA5ODg4MDNNRE16YTl6ZzZvRGkvQklURTVVVzVpWWlxbS9zWVV4TnpydnZ2b3ZMbHk4ak56Y1hRNGNPclZKKzRjSUZGQlFVWVBUbzBlamN1YlB3TlhUb1VKaVptZUg0OGVQVmJwT0lpSWlJaUhUSGUzWnFTdUxqNDNIcDBpWHMyTEVEZCsvZXhaSWxTeG83SkNLaVpvMDlqS25Kc2JhMnh1REJnK0hnNEFBREE0TXE1Ykd4c1hCemM2dnl4TGhObXpZWU1tUUlZbU5qNGV6c1hLMDJpWWlJaUloSWQ3eG5wNlpHVDA4UDNicDF3OVNwVXpGcjFpeklaRExvNmJHUEhCRlJUVEJoVEkzTzJka1pTVWxKU3R0Q1EwUFYxbG0xYXBYYXRvS0Nnb1RYMVdtVGlJaUlxQ1hJenM3RzFLbFRFUjBkelVRSjFTbmVzMU56VVZKU0FtTmpZK0V6OE5LbFN3Z1BEMGRhV2hwc2JHd3dmLzU4dUx1N0F3Q2lvcUt3YTljdVBIbnlCQk1tVEVCQVFJRGE3ZDkrK3kxc2JHeUU2M2ZidG0zNCtlZWZjZkxrU1loRUlseTdkZzFmZnZrbFRwOCtEYmxjamgwN2R1RFlzV040OU9nUnJLeXM0TzN0alU4Ly9SUjZlbnJDVkJOTGxpeEJlSGc0Um80Y2lZQ0FBRWdrRW9TRWhDQWhJUUdXbHBZWU4yNWM0N3lKUk5UcU1XRk1SRVJVQTY2dXJvMGRBaEZWUTNwNk9tYk5tb1dEQncvcVBBOWtUZlpwYkdLeEdJY1BIeGErYjQ3blFFUlVFektaRExkdjM4Ym16WnZ4L3Z2dkM5c0xDd3V4Y09GQ3ZQamlpNGlJaU1EeTVjc1JFeE9Eakl3TXJGNjlHbHUyYkVIUG5qMXg3OTQ5QUZDNzNkUFRFM3YyN0JIYVRVaElRRWxKQ1ZKU1V1RGs1SVJMbHk2aFg3OSswTmZYeDlLbFMvSG5uMzlpM2JwMWNIUjB4SjkvL29tZ29DQ1VsNWRqK3ZUcFFoc1hMMTVFYkd3czVISTVBR0RKa2lVb0xDeEVURXdNQUdEdTNMbjEvcjRSRWFuQ2hERVJOUWxNdmhFUlVYMHFLQ2hBZW5wNnZlL1QxTFNFY3lBaTBtYkFnQUhRMDlPRHZiMDkzbjMzWGZqNitncGxYbDVlS0M0dVJscGFHa3hOVFpHWm1Zbnk4bklZR0JoQUpCTGh3WU1INk5PbkQxNTc3VFVBVUx2ZHc4TURvYUdoeU03T1J0dTJiZkh3NFVPTUdERUNpWW1KY0hKeXd1Ky8vNDUzM25rSCtmbjVpSXVMd3ovLytVLzA2TkVEQU5DclZ5OU1tellORVJFUlNnbGpQejgvdEd2WERnQ1FtNXVMYytmT1llL2V2YkMydGdZQWZQYlpaNWc1YzJhRHZJZEVSQlV4WVV4RVJGUURIQjdiZlBFQlZjdW1ibml4djc4L0FBakRrQlcvdzVxR0txdmJwN1MwRk9IaDRUaCsvRGpLeXNyZzZlbUorZlBudzlUVXRFbzhpbUhIUzVjdVJVUkVCRVFpRVVKQ1FuRG56aDNzM0xrVCt2cjZXTFJvRVR3OVBRRUFaV1ZsT2cxajNyeDVNelpzMklDN2QrL0N3Y0VCeTVZdHd5dXZ2Q0tVeDhmSHc4VEVSTzA1NkhxY3lzT2xpWWlhSXNWbm5pb1JFUkdJaVlsQnIxNjkwTFp0V3dEUGV5T0x4V0tFaElSZ3c0WU4yTGR2SCtiTm00YzMzbmhEN1hacmEydTgrdXFyK1AzMzM5R21UUnQ0ZUhqQXc4TUQrL2J0dzZSSmszRHo1azJzWHIwYW1abVprTXZsY0hSMFZJckR3Y0VCdWJtNWtNbGt3alk3T3p2aGRYWjJ0bEJQUWRYZkZTS2loc0NFTVJFMUNVeStOVjlNdmhGUlU2RnVHREVBUkVaR3d0L2ZING1KaVVwVE02Z2JxcXhwbjlEUVVHUmtaQ0FxS2dwdDI3YkZ2SG56c0hidFdpeFpza1J0YkttcHFUaDgrREJXcmx5SkJRc1d3TXZMQzBlUEhzWDY5ZXV4YnQwNklXRWNGaGFtMHpEbTZPaG9iTnk0RVlhR2hsaTRjQ0ZDUWtMd3d3OC9WRG11dW5QUTlUaVZoMHNURVRVbkdSa1ppSXlNeEU4Ly9RUkhSMGNrSmliaXhJa1RRdm1JRVNNd1pNZ1FiTnk0RVhQbXpNR3BVNmMwYnZmMDlNU2xTNWNnazhrd1lzUUl1THE2WXNHQ0JmajN2LzhOSnljbm1KdWJvN1MwRkFCdy8vNTk5T3paVXlrV3NWaXNOTCs4U0NRU1hpdVN3dzhmUGhSZUs1TElSRVFOalN0aEVCRVJFVkdMVUhFWXNZbUppVENNV0JNdkx5ODRPanBXR2Fxc1RsNWVIbzRkTzRhZ29DQ0l4V0pZV0ZqZ3d3OC94T25UcHpVZTUvMzMzNGVKaVFsR2poeUozTnhjK1B2N3c4VEVCTU9HRGNOZmYvMEZxVlFxREdOZXNHQUJldlRvQVgxOWZXRVljM1IwdEZKN00yZk9oTFcxTmN6TnplSHI2NHVVbEJTbFhtdWFWT2M0aXVIUzdPVkdSTTJSNHZNOEt5c0xFb2tFQnc0Y0VNcXlzckp3OWVwVmlFUWkyTnZibzdTMEZISzVYTzEyNFBuVUY1Y3ZYOGFOR3pmUXUzZHZHQmtab1Zldlh0aTllN2Z3NE0vYTJocURCdzlHV0ZnWTd0eTVBNmxVaWhzM2JtRHIxcTN3OC9OVEc2dTl2VDBjSFIwUkVSRUJpVVNDek14TXBUbVRpWWdhRW5zWUV4RVJFVkdMb0c0WXNTYnFoaXFyOCtEQkE4amxja3ljT0xGS1dWbFpHUXdNREZUdVoyRmhBUURDa0duRi9KU0tZMHFsVW1SbFplazhqTm5LeWtwNGJXWm1CcmxjcmpIUlhWRjFqbE54dURRUlVYUFR0V3RYK1ByNklqQXdFRFkyTnZEMTlVVkNRZ0tBNTUrN3djSEJ5TXpNeEFzdnZJRFEwRkNJUkNLMTJ3SEF5Y2tKTXBrTVRrNU93cWdORHc4UHJGNjlHb3NXTFJLT0d4d2NqRTJiTm1IR2pCbkl6OCtIblowZC9QMzk0ZVBqb3pIZUZTdFdZT25TcFJnNmRDaGVldWtsK1BqNDRPYk5tL1gwN2hBUnFjZUVNUkVSRVJHMUdPcUdFYXVpYmFpeUtwYVdsZ0NBbzBlUG9sT25UblVhZThlT0hRSG9Ob3k1b1k1VGNiZzBFVkZUNCt6c3JIVnF1OERBUUFRR0JncmZLeGJFczdPenF6S3FRdE4yaFdQSGppbDk3K3ZycTdUSUhnQVlHUmtoSUNCQTdkenY2dUx1M3IwNzl1N2RxN1J0M0xoeGFtTWhJcW92bkpLQ2lJaUlpRm9FVGNPSXpjM05BUUJYcjE2RlJDSUJvSG1vc3JwOXhHSXhYRnhjc0diTkdtUm5aME1xbFNJbEpRV1hMbDJxZGZ3MUhjYXNpYXB6cUkvakVCRVJFVkhMd1I3R1JFUkVSTlFpYUJwRzNLVkxGNHdmUHg2elpzMkNxYWtwVHAwNnBYR29zcnA5QUdEbHlwVllzV0lGZkh4OFVGWldCa2RIUjh5YU5hdE96cUdtdzVqVlVYY09kWDBjSWlJaUltbzVPTWFzbGx4Y1hPUUFjUG55NVJxL2wzWFJocmEydFEzVG9hYkwxZFVWUVAxY0gwMEJyOUhtcjdHdTBUZmZmTE9uVENhN0xoS0piaVlsSmZYVXZrZmQwSGJOeHNmSDQrdXZ2OGJzMmJNeGFkSWtqVzFkdjM0ZC92NytTRXhNRk9iQnEwNTVheEVYRjRmdDI3Y2pLeXNMTTJmT3hPVEprMnZWWG5QOVhLM1ArNFdheGxLZm45MktueFAvUGpSZnJmbG5XTjF6YjgzdlZVdFJtNTloUy9yNXQ2UnphYTJhMHM5dzU4NmQyTEpsQ3dDRVhiNThlV0ZqeDBQVW1uQktDaUpxc3JLenM3Rm8wU0lNR1RJRXZYdjN4bHR2dllXdFc3YzJkbGhWbEpXVlllL2V2Wmc0Y1NMNjlldUh2bjM3d3R2Ykc3ZHYzMjdzMEtnUnhNYkd3czdPRHJHeHNZMGRTcDFJVDArSHQ3YzNTa3RMRytYNER4NDh3TEpseS9EbGwxL2l3b1VMZVAvOTl4c2xEaUlpSWlJaW90YUNDV01pYXBMS3k4c3haY29VV0ZwYTR1REJnMGhNVEVSa1pDU2NuWjBiNVBpNkpzbUtpNHN4ZGVwVW5EbHpCZ0VCQVRoNzlpek9uRG1Eb0tBZ0dCc2JOM2c4VGYwWUxaMUVJc0VaNWd5bUFBQWdBRWxFUVZTNWMrY1FGQlNFMU5SVUpDY25OM1pJdFZaUVVJRDA5UFJHTy83ang0OGhrOG53MWx0dndjREFBRVpHUm8wV0N4RVJFUkVSVVd2QWhERVJOVWxwYVduSXpNekU1TW1UWVdWbEJYMTlmWFRyMWczOSsvZHZrT1BybWlUYnRHa1RTa3BLc0czYk5yaTZ1c0xRMEJBbUppWndjM05EbHk1ZEdqeWVwbjZNbHU3NDhlUG8xcTBiM04zZDBidDM3eXE5akNVU0NRSURBOUd2WHorTUhqMGFGeTllMUxuOCt2WHJjSFYxUlV4TURBWU5Hb1ExYTlZQUFFcExTN0ZxMVNwNGVYbkJ3OE1EOCtmUHg5T25UNFg5b3FLaThQYmJiOFBkM1YzWVI5UDJ5dno5L1FFQTd1N3V3aEJGZGJGY3VuUUpreVpOZ3B1Ykc4YU1HWVBFeEVTbCtoY3ZYc1NrU1pQUXQyOWZ2UGZlZTdoMTY1YldlQlRUVDFROHZxWnpWaGNiRVJFUlVXUEx6czdHdUhIaklKUEpHanNVSWlLTm1EQW1vaWJKMXRZV1JrWkcyTGh4STRxS2lxcVVLNUpDc2JHeGVQdnR0ekZzMkRCY3VuUUorL2Z2aDVlWEY0WU9IWXB6NTg0SjliVWxzaW9ubDFRbHlTb3JMeS9Ia1NOSE1HWEtGSTN6eTVhVmxXSHo1czBZUFhvMDNOemNNSExrU096WXNVTzRVZFFsbVZZWFNUc0FrTWxraUl5TXhOaXhZNFZZRk1mUjVaeEpzOWpZV0l3YU5Rb0FNR3JVS1B6eXl5OG9MeThYeXBjc1dZS0NnZ0xFeE1RZ01qSlM2V2VqU3prQVhMeDRFYkd4c1pnMmJSb0FJRFEwRkxkdjMwWlVWQlRpNHVLUWw1ZUh0V3ZYQWdBeU1qS3dldlZxaElhRzR2VHAweGd4WW9URzdhcEVSa1lDQUJJVEU2dk1aVmM1bHNMQ1FpeGN1QkR4OGZFWU9IQWdsaTlmcmxRL09qb2FHemR1eE1tVEo5R3BVeWVFaElSb2pVZlY4VFdkczdyWWlJaUlpQnFTcXRGN1lyRVlodzhmaHA0ZVV6RkUxTFR4VTRxSW1pUnpjM09zWExrUzU4NmR3OWl4WTdGcjF5NlZpZVBVMUZRY1Bud1lmZnYyeFlJRkMzRC8vbjBjUFhvVUF3Y094THAxNjRSNjJoSlpsWk5MbXBKa0N1bnA2U2dxS3RJNlRVWllXQmpPbmoyTGRldldJU0VoQVN0V3JNQ2hRNGV3YmRzMnBYcnFrbW5hNHFsTzBtNzkrdldJam81R1NFZ0lFaElTc0duVEpsaFlXT2g4enFSZVdsb2FrcE9UTVh6NGNBREFvRUdEVUZ4Y2pQUG56d01BY25OemNlN2NPWHo5OWRld3RyYUd0YlUxUHZ2c00yRi9iZVVLZm41K2FOZXVIVXhOVFpHWGw0ZGp4NDRoS0NnSVlyRVlGaFlXK1BEREQzSDY5R2tBZ0lHQkFVUWlFUjQ4ZUFBVEV4Tzg5dHByR3JkWFY4VllBTURMeXd1T2pvNUlTMHVEcWFrcE1qTXpsUkxtTTJmT2hMVzFOY3pOemVIcjY0dVVsQlRJWkxKcXhhUHRuTlhGUmtSRVJOU1FPSHFQaUpvei9jWU9nT3JQRzIrOElZeGxabTlCYW80OFBEeHc1TWdSN04rL0gzdjI3TUhQUC8rTThQQnc5T2pSUTZqei92dnZ3OFRFQkNOSGprUmNYQno4L2YxaFltS0NZY09HSVRvNkdsS3BGRzNhdElHWGx4ZUtpNHZWSnJJVXlhWHFLQ3NyQXdEbzY2di9LTTNQejBkY1hCeisrYzkvQ25IMzZ0VUwwNlpOUTBSRUJLWlBueTdVVlNUVEFNRFgxeGRmZmZVVlpES1oxaDRJbFdOWGQ2N1BuajNEd1lNSHNYbnpacnorK3VzQUFFZEh4MnFkTTZrWEV4TUR1VnlPQ1JNbUNOdEtTa29RR3h1TGdRTUhJanM3R3dEZzRPQWdsRmRNWm1vclY3Q3pzeE5lUDNqd0FISzVIQk1uVHF4U3I2eXNER0t4R0NFaElkaXdZUVAyN2R1SGVmUG00WTAzM2xDN3Zib3F4Z0lBRVJFUmlJbUpRYTlldmRDMmJWc0FVQnB5YVdWbEpidzJNek9EWEM1SGVYbDV0ZUxSZHM3cVlpTWlhZzU0ejA2a1huNStQa0pDUW5EaHdnVllXMXZEMjlzYi8vakhQNUNZbUFoRFEwT1VscFlpUER3Y3g0OGZSMWxaR1R3OVBURi8vbnlZbXByaSt2WHI4UGYzeCtiTm03Rmh3d2JjdlhzWERnNE9XTFpzR1Y1NTVSVUEwR24vSlV1V0lEdzhIQ05IamtSQVFBQXVYYnFFOFBCd3BLV2x3Y2JHQnZQbno0ZTd1enNBNWRGN0FKQ1VsQ1MwRXg4ZkR4TVRFNVNWbFdISGpoMDRkdXdZSGoxNkJDc3JLM2g3ZStQVFR6K0ZucDZlVG5FVEVkVUg5akJ1d1VRaVVaL0dqb0hxaGx3dVA5dllNVFFXTXpNelRKczJEVEV4TWVqYXRTdm16NSt2Vks3b0hXdGlZZ0lBUXNKVmtheVNTcVVBbmlleXhvd1pnNTA3ZCtMKy9mc0FsQk5aTlVrdTJkcmFRaVFTSVRVMVZXMmRyS3dzeU9YeUtvbFpCd2NINU9ibTZwUk0wMFpWMGs3VnVXWm1aa0lxbGNMSnlVbW44eVBkU2FWU0hEOStITE5uejhhQkF3ZUVyNUNRRUp3L2Z4NTVlWGxDOHZmaHc0ZkNmb29rTVFDdDVRb2lrVWg0YldscENRQTRldlFva3BLU2xMNE1EQXdBQUNOR2pFQnNiQ3pjM053d1o4NGNZVjkxMjZ1allpd1pHUm1Jakl6RXRtM2JzSGJ0V293Wk02WmFiZWthank3blhEazJJaUlpYXY2V0xGbUNKMCtlSURZMkZydDI3VUo4Zkx4U3VTNVRWbWthMFZlVEthODBqZXpUWmZSZVhZeEVKQ0txRCt4aDNBcHdhSG56cGVobGN1WEtGYTlHRHFYUm1adWI0K09QUDhiMDZkT3J2VWlFSXBIMTAwOC93ZEhSRVltSmlUaHg0b1JTblpva2w4ek56ZUhtNW9idnYvOWViWStnamgwN0FnRHUzNytQbmoxN0tzVWtGb3ZyWlA0eVZVazdWZWZhb1VNSEFNK24wcWpwRkFTazJvVUxGMUJRVUlEUm8wZkR6TXhNMkM0V2k3Rm16Um9jUDM0Y2t5Wk5ncU9qSXlJaUlyQnMyVEk4ZWZJRWUvYnNFZXJhMjl0ckxGZEZMQmJEeGNVRmE5YXNRV0JnSUt5dHJaR1dsb2I4L0h6MDZkTUhXVmxaeU03T1JzK2VQV0Z2YjQvUzBsTEk1WEk4ZVBCQTVYWlZ2d2ZtNXVZQWdLdFhyK0xsbDE4V3ZxOU04WEFqS3lzTDF0YldPSERnZ003dm43bzRWY1dqN1p5cDVXR1BTMnBOZU4vZWZQR3pxbjdsNWVYaC9QbnoyTE5uajlCQlpNcVVLZmp5eXkrRjhtUEhqdUdISDM2QVdDd0dBSHo0NFllWU4yOGVsaXhaSXJTamJrUmZRVUdCVHZ2ck9ySlAwd2hFaFlZWWlVaEVWRlA4ZENHaUp1bk9uVHZZc1dNSDB0UFRJWlZLa1pPVGcwT0hEcUZQbno3VnZqR3FtTWlTU0NRNkpiSXFKc2trRW9uYWVuUG56c1hObXpjeFo4NGNwS2FtUWlxVlFpS1I0TGZmZmtOYVdocXNyYTB4ZVBCZ2hJV0Y0YzZkTzVCS3BiaHg0d2EyYnQwS1B6OC9uYzlCMTNnMG5hdFlMSWFucHlmQ3dzS1FrcElDcVZTSzVPUmtaR1ptVnVzWVZKV2laMnpGWkRFQXRHblRCa09HREVGc2JDd0FZTVdLRlhqOCtER0dEaDJLdVhQbll2ejQ4VXIxdFpXcnNuTGxTdWpwNmNISHh3ZjkrL2ZIMHFWTElaZkxBVHp2K1J3Y0hJeisvZnNqS2lvS29hR2hFSWxFYXJlcjBxVkxGNHdmUHg2elpzMVNtbTZqc3E1ZHU4TFgxeGVCZ1lIdzgvTkR2Mzc5dE1hdVVKMTR0SjB6RVJFUnRUd1BIandBOFB5K1JLSGlmVmZGS2F0Y1hWM2g2dXFLcjc3NkNvV0ZoVXBUVnFrYjBhZnIvcnFPN05ORlE0eEVKQ0txS2ZZd0pxSW15ZHpjSEVsSlNmamhoeC93OU9sVFdGbFpZY0NBQVpnN2QyNjEyNnFZeUxLeHNZR3ZyeThTRWhJMDdsTXhTV1pxYW9wVHAwNnByT2ZnNElEOSsvZGorL2J0bURsekpuSnljbUJzYkl3ZVBYcGcwYUpGQUlEZzRHQnMyclFKTTJiTVFINStQdXpzN09Edjd3OGZIeCtkejBIWGVMU2RhMWhZR0RaczJJQXZ2dmdDaFlXRjZOcTFLOExDd3FwMURLcHExYXBWYXN1Q2dvS0UxOTI3ZDhmZXZYdVZ5c2VORzZkVHViT3pzOHFlWjVhV2xtcVBiMmRuaCtqb2FKMjNxN05nd1FJc1dMQkErRjVkTElHQmdRZ01EQlMrOS9YMVZWdS80alpOOGFqYVY5TTVxNHVObXEvRy9ubW1wcVppenB3NTJMVnJsekFOVW1WbFpXV0lpb3JDc1dQSGNQLytmY2hrTXRqYTJtTDU4dVY0K2VXWHEzVzh5dk5iTm1mc2NVbEVkYVhpMUYySzF4V243cW80WlZXblRwMnEzYjZ1KytzNnNrOFhEVEVTa1lpb3BwZ3dKcUltU1N3V1krdldyV3JMS3llRnRIMWZuVVNXUXVVa21UcWRPblhDNHNXTDFaWWJHUmtoSUNBQUFRRUJPcDJMdW0yMVRkb0J6K2Q2bmpkdkh1Yk5tNmN5RmwzUG1ZaW9OWkRKWkZpOGVERysrZVlidGNuaTR1SmlmUEhGRjVETDVRZ0lDSUN6c3pQS3k4dHgvZnAxR0JzYk4zREVSRVF0azcyOVBicDM3NjUyNnE3YVRsbFZrLzIxVGNlbGJWcXZpaU1SZzRPRDRlam9pRnUzYmxWN0pDSVJVWDNnSXlzaUlpSWlJaFhPblRzSGtVaUVBUU1HcUsyemFkTW1sSlNVWU51MmJYQjFkWVdob1NGTVRFemc1dWFtTkhTYWlJaHFaK1hLbGNqSnljSGJiNytOb0tBZ2VIdDdBNEF3WDNCdHA2eXE3djdhcHVQU1pWcXY0T0JndUxxNllzYU1HWEIzZDhmaXhZdmg3Kyt2MU9HRGlLZ3hzSWN4RVJFUkVaRUtKMDZjd0xCaHc5U1dsNWVYNDhpUkl3Z0pDWUdob2FIYWVwY3VYVUo0ZURqUzB0SmdZMk9EK2ZQbnc5M2RYWmgrWXNtU0pRZ1BEOGZJa1NPRjQxMjVjZ1hyMTY5SFptWW1ldmZ1amVEZ1lLR1hjMWxaR1hiczJJRmp4NDdoMGFOSHNMS3lncmUzTno3OTlGUG82ZWtKN1c3ZXZCa2JObXpBM2J0MzRlRGdnR1hMbHVHVlYxNnAyemVKaUtpQmRPdldUYWxYY1d4c3JOTFVEZFdkc3FyeXRwcE1lYVZwWkIrZ2ZZUmdYWTFFSkNLcWEreGhURVJFUkVTa3dvMGJOK0RzN0t5MlBEMDlIVVZGUlJyckFFQmhZU0VXTGx5SStQaDREQnc0RU11WEwxY3F2M2p4SW1Kall6RnQyalJoVzB4TURMWnYzNDRqUjQ3ZzhlUEhXTDE2dFZBV0ZoYUdzMmZQWXQyNmRVaElTTUNLRlN0dzZOQWhiTnUyVGFuZDZPaG9iTnk0RVNkUG5rU25UcDBRRWhKU25kTW5JbXBTenB3NWc4ek1UR0VSNmUzYnQrT2RkOTVwN0xDSWlGb2tKb3lwd2NqbGNzVEZ4ZUd6eno2RHA2Y25ldmZ1amFGRGgyTFdyRm1RU3FXTkhWNFYxNjlmaDZ1cks0cUtpaG83RkNJaUltb0VEeDgraEkyTmpkcnlzckl5QVA4YkRxMk9sNWNYSEIwZGtaYVdCbE5UVTJSbVppcXRidS9uNTRkMjdkb0pDemtCd1BUcDAyRnBhUWtiR3h0TW5qd1o1ODZkQXdEazUrY2pMaTRPQ3hZc1FJOGVQYUN2cjQ5ZXZYcGgyclJwVlJhUG5EbHpKcXl0cldGdWJnNWZYMStrcEtSQUpwTlYrMzJnMXFHNTNhdFh4UHYyMXVIKy9mdjQ5Tk5QMGE5ZlA4eWRPeGNqUjQ3RVo1OTkxdGhoRVJHMVNKeVNnaHFFVkNyRjNMbHo4ZmZmZjJQR2pCbDQ0NDAzb0srdmozdjM3dUg0OGVPUXlXUm8wNlpOWTRkSlJFUkVKSkRMNVJDSlJHckxiVzF0SVJLSmtKcWFDbGRYVjdYMUlpSWlFQk1UZzE2OWVxRnQyN1lBb0pTNHRiT3pxN0pQeFVTMWpZME5pb3FLSUpQSmtKV1ZCYmxjRGtkSFI2WDZEZzRPeU0zTlZXclh5c3BLZUcxbVpnYTVYSTd5OG5LTjAyZFE2OFI3ZFdvT1B2NzRZM3o4OGNlTkhRWVJVYXZBaERFMWlPM2J0K092di81Q1pHU2swb3JoVGs1T2NISnlhc1RJaUlpSWlGU3p0clpHVGs0T09uZnVyTExjM053Y2JtNXUrUDc3NzlVbWpETXlNaEFaR1ltZmZ2b0pqbzZPU0V4TXhJa1RKNVRxcUVwS1AzMzZGQ1ltSmdDZTk2cFR6TlBac1dOSFlWdlBuajJWamxOeExrK2k2dUM5T2hFUkVWWEVPMHFxZCtYbDVZaUtpc0swYWRPVWJrQlZLUzB0eGFwVnErRGw1UVVQRHcvTW56OGZUNTgrQmZDL29XWVhMMTdFcEVtVDBMZHZYN3ozM251NGRldFd0ZmFQaVluQm9FR0RzR2JOR2dEUEY2S1pOR2tTM056Y01HYk1HQ1FtSnRiVE8wRkVSRVROeVN1dnZJS2JOMjlxckROMzdsemN2SGtUYytiTVFXcHFLcVJTS1NRU0NYNzc3VGVrcGFVSlUwOWtaV1ZCSXBIZ3dJRURPaDE3MDZaTktDd3N4UDM3OTdGcjF5Nk1IVHNXd1BNazl1REJneEVXRm9ZN2QrNEljM2x1M2JvVmZuNSt0VHRoYXBXYTJyMjZwdjE1MzA1RVJOUXcyTU9ZNnQxZmYvMkZwMCtmNHZYWFg5ZGFOelEwRkJrWkdZaUtpa0xidG0weGI5NDhyRjI3Rmt1V0xCSHFLQlp3TVRRMHhNS0ZDeEVTRW9JZmZ2aEI1LzBWQzh2STVYSUEvMXVJNXNVWFgwUkVSQVNXTDErT21KaVlPbjRYaUtpbDBUVDhuSWhhaHFGRGgrTEhIMytzc3VwOVJRNE9EdGkvZnorMmI5K09tVE5uSWljbkI4Ykd4dWpSb3djV0xWcUVMbDI2d05mWEY0R0JnYkN4c1lHdnJ5OFNFaEswSHR2WjJSbnZ2UE1PU2t0TE1XclVLS1Y1T29PRGc3RnAweWJNbURFRCtmbjVzTE96ZzcrL1AzeDhmT3JrdktsMWFXcjM2cHIyNTMxNzYvYmxsMStpZCsvZUtoK09YYjkrSGY3Ky9raE1UR3cyMCs1a1oyZGo2dFNwaUk2TzV1Z1FJbXB5K0tsRTlhNjB0QlFBbFA0STd0MjdGNjZ1cnNKWGFXa3A4dkx5Y096WU1RUUZCVUVzRnNQQ3dnSWZmdmdoVHA4K3JkU2V1Z1ZjZE4yLzhzSXkyaGFpSVNJaW90WnB5SkFoeU0vUFIxSlNrc1o2blRwMXd1TEZpL0hMTDcvZzk5OS94N2x6NTdCejUwNTA2ZElGQUJBWUdJZ0xGeTdnOE9IRDhQWDFSVkpTRWd3TkRlSHM3SXlrcENSaDZna0F3clozMzMwWHYvNzZLODZkTzRlNWMrY3FMYXhuWkdTRWdJQUFuRHg1RXBjdVhVSjBkTFJTc2xoVHU4MGxrVUlOcDZuZHEydGFySkgzN2ExWGVubzZybHk1Z25IanhqVjJLRFdTbnA0T2IyOXY0ZmNOQU1SaU1RNGZQc3hrTVJFMVNleGhUUFd1YytmTzBOUFRRMXBhbXRBajc2T1BQc0pISDMwa1BBa0dnQWNQSGtBdWwyUGl4SWxWMmxDc1FnNm9YOEJGMS8wckx5eWpiU0VhYWhqc3JVbk5qYllFRWpWZC9Md2hYZW5yNjJQWnNtVUlEUTNGN3QyN2xSS3dSQzFGVTd0WDE3UllJKy9iVzYrREJ3OWl4SWdSTURjM2IreFFhcVNnb0FEcDZlbU5IUVlSa2M3NEtJdnFuWm1aR1R3OFBQRDk5OTlyckdkcGFRa0FPSHIwS0pLU2twUytEQXdNdEI1SDEvMHJMaXlqV0lobTI3WnRXTHQyTGNhTUdWT1RVeVFpVXVuTW1UUHc4L01UL2hFdUt5dkQzcjE3TVhIaVJQVHIxdzk5Ky9hRnQ3YzNidCsrWGUyMkZYTTlGaFVWMVhYWWpVcHhYcVdscGNqT3pzYTRjZU9ZREtCRzVlenNqTjI3ZDdObkxyVllUZTFlWFIzZXQ3ZGVSVVZGaUkyTlZab2VTQ0tSSURBd0VQMzY5Y1BvMGFOeDhlSkZwWDAwelpjTlBIL1FFQmtaaWJGang4TE56UTBqUjQ3RXJWdTNWSzU3azV1Ymk3NTkreXBOSjFSY1hBeFBUMDhrSmlZSyt5UWtKTURIeHdmdTd1NzQ2cXV2a0orZkw5UlhQSGh4ZDNjWEhzeFV2cGNyS3l2RDVzMmJNWHIwYUNHbUhUdDJDUGRCdXN6elRVUlVWOWpEbUJyRTNMbHo4Y2tubnlBZ0lBQlRwa3lCbzZNam5qMTdobXZYcmdsMXhHSXhYRnhjc0diTkdnUUdCc0xhMmhwcGFXbkl6ODlIbno1OXRCNmpKdnRYWElqRzJ0cGE1NFZvcU82eHQyYnp4ZDZhcXVYbjV5TTBOQlJidG15QmdZRUJpb3VMOGNVWFgwQXVseU1nSUFET3pzNG9MeS9IOWV2WHRTNHkxRm9waG1vcXBLZW5ZOWFzV1RoNDhDQ1RkOVNnMkxPWVdycW1lcTllRWUvYlc2K1ltQmk4K3VxcjZONjl1N0J0eVpJbEtDd3NGT2F3bmp0M3J0SSsydWJMWHI5K1BmN3YvLzRQSVNFaGVPMjExNUNlbmc1alkyTThmdndZZ1BLNk42YW1wdkR5OHNLeFk4ZlF2MzkvQU1EcDA2ZGhZV0dCdm4zNzRzYU5HMEtjMjdkdlIzbDVPYjcrK211c1hyMGFZV0ZoQUlESXlFaXRjeXlIaFlYaHp6Ly94THAxNitEbzZJZy8vL3dUUVVGQktDOHZ4L1RwMDRWNm11YjVKaUtxSyt4aFRBMmlVNmRPMkxkdkgyeHNiUER0dDkraWYvLytHRFZxRkU2Y09JRXZ2dmhDbUpkdjVjcVYwTlBUZzQrUEQvcjM3NCtsUzVjS2k5UHBvcnI3ZCszYVZWaUl4cy9QRC8zNjlhdjF1UklSQWNEKy9mdlJzMmRQT0RrNUFRQTJiZHFFa3BJU2JOdTJEYTZ1cmpBME5JU0ppUW5jM055RWVVNUpNdzduSkNLcUgwMzFYcjBpM3JlM1RuSzV2TXJpbzdtNXVUaDM3aHkrL3ZwcldGdGJ3OXJhV21saFVHM3paVDk1OGdRSER4N0U0c1dMOGZycnIwTmZYeCtPam82d3RiVVYycWk4N28yUGp3L09uajByOUFhT2pZM0YrUEhqbFVhdlRwOCtIWmFXbHJDeHNZRy92ei9PblR1bjgzbm01K2NqTGk0T0N4WXNRSThlUGFDdnI0OWV2WHBoMnJScGlJNk9WcXFyYVo1dklxSzZ3aDdHMUdBc0xTMHhaODRjekprelIyT2RWYXRXcVN4VExOYWlhVnQxOXdlZUwwUVRHQmdvZksrNEdWRlhuNGhJRnlkT25NQ1VLVk1BUE84VmRlVElFWVNFaEdqc0dYdnAwaVdFaDRjakxTME5OalkybUQ5L1B0emQzWVU1Skpjc1dZTHc4SENNSERrU3c0WU5Bd0JjdVhJRjY5ZXZSMlptSm5yMzdvM2c0R0JZV0ZnQWVENjBjY2VPSFRoMjdCZ2VQWG9FS3lzcmVIdDc0OU5QUDRXZW5wN1E3dWJObTdGaHd3YmN2WHNYRGc0T1dMWnNHVjU1NVJXVk1jcGtNdXpac3dmUjBkSEl6czZHbFpVVjFxNWRpL0x5OGlveEJnUUVvTFMwRk9IaDRUaCsvRGpLeXNyZzZlbUorZlBuQy8rQVNTUVNoSVNFSUNFaEFaYVdsa3FMMlNqaWk0K1BoNG1KaWRKd1R1Qi9JeE9pb3FLd2E5Y3VQSG55QkJNbVRFQkFRRUF0Zm5KRVJLMVRVN3hYcjd5TjkrMnRUMkppb25EL29KQ2RuUTBBY0hCd0VMWXA3aXNBN2ZOdFoyWm1RaXFWQ2cvMVZhbTg3bzJycXl0c2JXMXg1c3dadUxxNjRvOC8vc0R5NWN1VjZ0alkyQWl2TzNic2lLS2lJc2hrTXAwV3Rjdkt5b0pjTG9lam82UFNkZ2NIQitUbTVpb2xoRFhOODAxRVZGZll3NWlJaUtpTzVlYm1Jak16RTYrKytpcUE1MU1wRkJVVndkblpXZU4raFlXRldMaHdJZUxqNHpGdzRNQXEvNGdvaGtkT216Wk4yS1lZL25qa3lCRThmdndZcTFldkZzckN3c0p3OXV4WnJGdTNEZ2tKQ1ZpeFlnVU9IVHFFYmR1MktiV3JHTnA0OHVSSmRPclVDU0VoSVdwalhMOStQYUtqbzRVazc2Wk5tNFFFdGFvWVEwTkRjZnYyYlVSRlJTRXVMZzU1ZVhsWXUzYXRVSC9Ka2lVb0tDaEFURXdNSWlNamtaaVlxUGJZa1pHUkFKNy84NmhJREdSa1pHRDE2dFVJRFEzRjZkT25NV0xFQ0xYN0V6VzAyc3pEelRtOGlZaWVQeFIrNzczM2xKS3VpdVR3dzRjUGhXMktKREtnZmI3c0RoMDZBSURHVVVzVmV3NHIrUGo0NE9qUm80aUxpOE9nUVlPRWRoUXF6cEY4Ly81OTJOalk2SlFzQnA0bm1CWDdWWlNSa1FHeFdLeHpPMFJFZFlXZk9rUkVSSFZNOFErTTR1WmZzZWlkWWtpdk9sNWVYbkIwZEVSYVdocE1UVTJSbVprcHpOa0lWQjBlQ1NnUGY1dzhlYkl3L0xFK2hqWldkd2ludGlHaDJvYVU2c0xBd0FBaWtRZ1BIanlBaVlrSlhudnR0V3J0VDFTZkZQTncxK1FmL2Ryc1MwVFVFdnoxMTErNGN1V0swdWdqQUxDM3Q0ZWpveU1pSWlJZ2tVaVFtWm1KUFh2MkNPVVY1OHZPenM2R1ZDcEZTa29LTGwyNkpKUjdlbm9pTEN3TUtTa3BrRXFsU0U1T1JtWm1wc1o0Um8wYWhSczNidURJa1NPWU1HRkNsZkpObXphaHNMQVE5Ky9meDY1ZHU1UVdaalEzTndjQVhMMTZGUktKcE1xKzF0YldHRHg0TU1MQ3duRG56aDFJcFZMY3VIRURXN2R1aForZm4rNXZHaEZSSGVHVUZFUkVSSFZNTVIram9uZUtyYTB0UkNJUlVsTlROUzRTR0JFUmdaaVlHUFRxMVF0dDI3WUZBS1hFYmVYaGtZRHk4RWNiR3h0aCtHTjlERzJzN2hCT2JVTkN0UTBwMVlWWUxFWklTQWcyYk5pQWZmdjJZZDY4ZVhqampUZXExUVlSRVJFMVBRY1BIc1NJRVNOZ1ptWldwV3pGaWhWWXVuUXBoZzRkaXBkZWVnaytQajY0ZWZPbVVMNXk1VXFzV0xFQ1BqNCtLQ3NyZzZPakkyYk5taVdVaDRXRlljT0dEZmppaXk5UVdGaUlybDI3Q2d2VXFXTm1aZ1l2THkvY3VuVUxMaTR1VmNwNzllcUZjZVBHb2FTa0JDTkdqQkNtSmdPQUxsMjZZUHo0OFpnMWF4Wk1UVTF4NnRTcEt2c0hCd2RqMDZaTm1ERmpCdkx6ODJGblp3ZC9mMy80K1BqbzlINFJFZFVsSm95SmlJanFtTFcxTlFBZ0p5Y0habVptTURjM2g1dWJHNzcvL251MUNlT01qQXhFUmtiaXA1OStncU9qSXhJVEUzSGl4QW1sT3FxR1J6NTkraFFtSmlZQW5nOWpWQXhickRpMHNXZlBua3JIcWVuUXhvcERPTlgxNUswWVk4VWhvWjA2ZGFwU3QrS1FVc1hyaWtOS2RUVml4QWdNR1RJRUd6ZHV4Snc1YzFUK0UwWlVIWnJtM2xiTXJiMTA2VkpFUkVSQUpCSWhKQ1FFZCs3Y3djNmRPNkd2cjQ5Rml4YkIwOU96eWp6YzZ1YmJWclc5OHI3MU1TYzVFVkZUVlZSVWhOallXT3phdFV0bGVmZnUzYkYzNzE2bGJSVjdJbXVhTHhzQVRFeE1NRy9lUE15Yk42OUttYWI1c0ZOU1VsVDJMZ2FBa1NOSGFrenVMbGl3QUFzV0xCQytyenozdHBHUkVRSUNBdFN1eGFETFBOOUVSSFdGWTl5SWlJanFXTWVPSFdGalk0TS8vL3hUMkRaMzdsemN2SGtUYytiTVFXcHFLcVJTS1NRU0NYNzc3VGVrcGFVSlUwOWtaV1ZCSXBIZ3dJRURPaDJyOHZESHNXUEhBcWlmb1kzVkhjS3BiVWlvdGlHbGxha2F6cG1WbFlXclY2OUNKQkxCM3Q0ZXBhV2xRZzl2b3ByU052YzJBS1NtcHVMdzRjUG8yN2N2Rml4WWdQdjM3LzkvOXU0OFBLcnlmdi80ZlNZclNRaUJKQ1FJaEZVRHNtaG1XQVV0dUtBb2lDQldRTXNQYTB1dFVwZGE2b1lMS3JYdWE2Mm90ZFJXUVVRVVJZdGFjYVVXdm9ZZ2k3S3FKQ0FCc3BBQWdTd3p6KzhQWnNZUWtzbGtuY3prL2JvdXJrNW1udk9jejBuaTlEbDN6bnlPM24zM1hZMGFOVXFQUGZiWUNYUFcxRy9iM3o3Y1RkR1RIQUJhcXBpWUdIMzY2YWZxMWF0WG9FdVJKQlVWRldueDRzWEt6OC8zcnJVQUlKUVJHS1BWNG1ZeUFKclNtREZqOUovLy9NZjdkVnBhbWw1NTVSWEZ4Y1ZwMXF4WkdqWnNtTWFORzZkWFhubEY0ZUhoNnQ2OXU2Wk1tYUxaczJkcit2VHBPdU9NTS96YXo0QUJBelJod2dUOTRoZS8wSWdSSTQ3ckFYenZ2ZmZLNFhEb3V1dXUwL0RodzNYWFhYZHB4b3daM3J2SzE4ZThlZk0wWU1BQVhYdnR0Um81Y3FUdXVlY2VsWmFXMWpqK3dRY2ZsTTFtMCtUSmt6Vml4QWpkYzg4OXh3VzZmLzd6bjVXWGw2Znp6anRQdDl4eWl5Wk5tbFRqWEpVL3p1bTV1c2ZwZE9yZWUrL1ZpQkVqdEdqUkl0MS8vLzNWWG9rTitLdTIzdHNlbDE5K3VXSmlZblRoaFJlcW9LQkFNMmJNVUV4TWpNNC8vM3psNU9USTZYUWVONzZtZnR2KzlPRnVpcDdrUUxCZ3pZNlc0SUlMTHREQ2hRdjEyR09QZVQvWkJRQ2hqSllVYUxVOE41TkJ5K1NyejJ0amZPeks4OUhkTDcvOFVvV0ZoZnJOYjM2anBVdVhjbk1oTkpycDA2ZnIwa3N2MVk0ZE83eFh4NlNtcHVxdXUrNnFjWnZaczJkcjl1elozcTg5d1c1dEgwRzg3TExMcXAydktUN2FXTmVQY05iMmtWQmZIeW10cnBhcUgrZnMwcVhMQ1lFWjBCQzE5ZDcyU0VoSWtDUnZjT0JwUmVQcFAxNDFNSzZwMzdZL2ZiaWJvaWM1RUN4WXM2TWwrUExMTDJ0OGpiWVFBRUlSeVFpQUZpa3pNMU9abVpsYXNHQ0JwR09MTk05empTMVFkNkxQenM3V3hJa1RWVlpXMWlMbVFlTktURXpVSFhmY29mdnV1OC9iYmdKQXkxZTU5N2JuLzNjOC95SWlJaG8wOTlpeFkvWE9PKzlvNk5DaCt1TWYvMWpyOHg2VmU1SlgxcENlNUFBQUFFQk5XRjJpd1RaczJDQ0h3NkYzM25sSFk4YU0wZm5ubjY4MWE5Ym9sVmRlMGVqUm8zWGVlZWZwczg4Kzg0NHZLeXZUUXc4OXBOR2pSMnZreUpHNi9mYmJkZWpRSWUvcml4WXQwcGd4WXpSOCtIQTk4c2dqdFQ2L1pzMGFUWnMyVFVPSER0WDQ4ZU9QKyt2dmdRTUhkUFBOTjJ2NDhPRWFQMzY4WG5ycEpUa2NEcFdWbFhuckxpa3A4VDVldlhxMXBrMmJwbUhEaHVublAvKzV2djMyVzcvbUF1cWpxS2hJMmRuWkxXWWVOTDd6emp0UEN4WXNVSGc0SCtnQmdrVnR2YmZycTZaKzIvNzA0VzZLbnVSb2ZWaXpzMllIQU1CZkJNWm9OUDdlL01YWGpXVHFjME9ZdzRjUGE4NmNPZnI4ODg4MWFzakpQZUFBQUNBQVNVUkJWTlFvUGZEQUE5N1g3cjc3YmgwOGVOQjdoOTNQUC8vYzV6SDR1bEZNWGVkQzAvR2NMTHo5OXRzNisreXp2U2Nqdms1RWlvdUxOWHYyYkoxeHhoa2FOMjZjVnE5ZWZjSjhUWFVpVXRPSjA0d1pNeVJKdzRjUDk3YmdxTSt4VlRlUFZQdUpYazNIc1hmdlhnMGJOa3lyVnEzeWpqMTY5S2pPT3Vzc254L0hBNEJRVVZ2djdmcW9xZCsydjMyNG02SW5PVm9uMXV3QUFLQTJCTVpvTlA3Yy9LVzJHOG5VNTRZd28wZVBWcytlUGJWanh3N0Z4Y1ZwOSs3ZHFxaW9VR0Zob2I3NDRndmRjTU1OU2twS1VuSnlzbjc5NjEvN1BJYWFiaFJUbjduUTlGYXZYcTEzM25sSDExeHpqYVRhVDBTS2lvcjA5dHR2YThHQ0JiVUduNDExSXVMcnhLbHF1NDM2SGx0TjgvZzYwZk4xSE8zYnQ5Zm8wYVAxM252dmVjZCs5TkZIU2toSTBMQmh3M3grM3dBZ0ZIaDZiMy8rK2VmNjMvLytwMWRmZlZWRGh3NlY5Rk92U2svdllzL1huaDdCbGIrdVBOYlRiM3YxNnRWYXVuU3B6anp6VEVtcThmbXErL0gwSlAvZ2d3KzBaczBhTFYyNlZKTW5UL2JXWEhWOGRiVUJFbXQyQUFCUU93SmpOQnAvYnY1UytVWXlEb2RERG9kRDExOS92UTRmUHF6eThuTHZqVitlZmZaWi9mem5QMWRXVnBZazFmaThKRDM5OU5NYVAzNjhYbnp4Ulc5dlA1ZkxwZHpjWEVsU3QyN2R2R1BidG0zcjh4aHF1bEZNZmVaQzA1cytmYnBpWTJNVkZ4Y25xZVlUa1lLQ0FuMzIyV2U2OGNZYmxaU1VwS1NrSlAzcVY3L3lPWGRqbllqNE9uRnFqR09yU1cwbmVyVWR4K1RKay9YSko1K29wS1JFa3ZUT08rOW8wcVJKMVY3MUJnQUFnZ2RyZGdBQVVCc0NZelFyZjI0a1U1Y2J3dXphdFVzTEZpelEvUG56OWVpamoycjgrUEhlOFo2Z2JkKytmZDduOXU3ZFc2KzZHM011Tko0dVhib2M5M1ZOSnlLZW4xVmFXcHAzck9kbldwUEdPaEh4ZGVMVUdNZFdrOXBPOUdvN0RvZkRvVTZkT21ubHlwWGFzMmVQdnY3NmEwMllNTUd2MmhIYWxpOWZyb3N2dmxpREJ3L1dQLzd4anpwdm41K2ZyNHN2dmxoYnQyNXRndW9BQUkyQk5Uc0FBSzBiZ1RHYVZXMDNrcW5yRFdFOFYxanUyYk5IeGNYRldyaHdvWGRmWGJ0MlZhOWV2ZlQwMDArcnVMaFl1M2Z2MXNzdnYxeXZ1aHR6TGpTZXlsZTd0dVFUa1pwT3FIeng5OWhxVXR1Sm5qL0hNWG55WkwzNzdydGF2bnk1emo3N2JMVnYzOTZ2MnRGMHNyT3pOWEhpeElEZHVDYzNOMWR6NTg3VjczNzNPLzMzdi8vVjVaZGZYdWM1RWhNVDladmYvRVp6NXN6eCtVY1BBRURnc0dZSEFLQjFJekJHcy9OMUk1bTYzaENtZS9mdW1qSmxpbWJQbnEzcDA2ZnJqRFBPT0dGZitmbjVHak5takc2OTlWWk5uRGhSa2hRZUhsNnZ1aHRyTGpTKzJrNUVldmJzR1pBVGtacE9uQ1FwUGo1ZWtyUnUzVG9WRnhmWDY5aHFtcWUyRXoxL2p1T2lpeTdTeG8wYnRXelpNbDE2NmFWMStUYWhpUlFWRlNrN096dGcrOC9MeTVQTDVkTFBmdll6UlVSRUtEbzZ1bDd6akIwN1ZpVWxKZnJnZ3c4YXVVSUFRR05oelE0QUFGQlBkcnZkMk8zMkJ0MDJ1ekhtOERVdmZ2TDIyMitic1dQSHRyaTVhdEpVdnhzdFNXMi9wK3ZYcnpkMnU5MlVscGFlOE56aHc0ZVBHL3ZRUXcrWjRjT0htd2tUSnBpRkN4Y2V0OTMyN2R2TmxWZGVhWVlNR1dLdXVPSUs4K2FiYjNwZnJ6eGZkWE5YcmVHNzc3NHp2L2pGTDh6UW9VUE5sVmRlYVpZdVhXcnNkcnR4T3AwbjFKK1RrMk1tVHB4b2hnd1pZaVpPbkdnKysreXo0MTYvLy83N3piQmh3OHk1NTU1YjcyT3JiaDVqak1uUHp6ZXpaODgySTBlT05FT0hEalZUcDA0MS8vdmYvN3l2KzNNY2Q5NTVwNWs4ZVhLTlB4OWpBdmQ3T21qUW9QNTJ1OTA0SEk2TnpibmZRTDYzZXZaZHVRYlA3OHl5WmN2TTZOR2p6Y01QUDJ5TU1XYjE2dFZtNnRTcFpzaVFJV2JjdUhIbXYvLzk3M0hqLy9lLy81bXBVNmVhb1VPSG1zc3V1OHg4ODgwMzN2MHNYTGpRbkhmZWVXYllzR0hlK1dyYWYybHBxWG53d1FmTnFGR2p6SWdSSTh4dHQ5MW1EaDQ4NkxNMlk0eDU5TkZIelkwMzN0aTAzN0FhQk90N2EwdXF1em4rTzJBZEUveGE4OCt3cnNmZW1yOVgxUW0yTmJzeERmc1podExQUDVTT3BiVnFTVC9ERjE1NHdWUFAvWUZlK3dCQW5SQVl0MndmZmZTUjJiVnJsNm1vcURBYk5td3c0OGFOTTg4OTkxekE1L0pYU3dvSG1rb28vSjQyMTRsSVU2dnVPQzYvL0hLemNPRkNuOXNSR0RjZlgzOUF1ZjMyMjgyaFE0ZThZZTNLbFN2TnBrMmJUR2xwcVhua2tVZk0rUEhqanh2L3h6LyswZXpmdjk4VUZSV1ozLzN1ZDJicTFLbkdtR04vNUxEYjdXYjE2dFhtOE9IRFp1UEdqVDczZitlZGQ1cXJycnJLNU9ibW1zTENRblBOTmRlWWUrNjV4MmR0eGhpellzVUtjODQ1NXpUZE44dUhZSDF2YlVsMWgzcGdYTk1mNzVwN250emNYRE5od29ScS95RFpHSXFLaXN4bGwxMW1ObS9lM0NUemg4TC94OWNYZ1hIZEJQdWEzUmdDWTQ5UU9wYldxaVg5REFtTWdjRGhjemtJYVR0Mzd0UkREejJrd3NKQ0pTVWxhZHk0Y2ZyVnIzNFY4TGtRM0ZhdVhLbjA5SFNscHFicTIyKy8xZlBQUHgrVU40VHpkUnhGUlVWNi8vMzN2VGNvUThzM2ZmcDB4Y2JHZXI4ZVBYcTBqaDQ5cWgwN2RpZ3VMazY3ZCsvMnRqZVJwRm16WmlrcEtVbVNOR1hLRkYxLy9mVnl1VnlLaUlpUVpWbkt6YzNWa0NGRDFLOWZ2eHIzV1ZoWXFQZmVlMCt2dnZxcVVsSlNKRWxYWG5tbGJydnROdDE5OTkwMTFpWkp5Y25KS2l3c1ZFVkZCUjhUQm5Tc1Iva05OOXlnMTE1N1RaR1JrWktPdFJkNjY2MjNtbXlmOGZIeHV2bm1tM1hublhkcTBhSkZzdG5vVm9mQVlNME9BRURMd2hrYVF0cFZWMTJscTY2NnFzWE5oZUFXS2ljaXZvN2pnZ3N1VUdwcXFoNTc3REhGeE1RRXVGTDRvMHVYTHNkOS9mVFRUK3Z0dDkvV3dJRURGUlVWSlVuSDNXUXVNVEhSKzdodDI3YmVteEtscEtUb3Z2dnUwNU5QUHFsLy9ldGZ1dTIyMjVTUmtWSHRQbk56YzJXTTBkU3BVMDk0cmJ5OHZNYmFwSjl1N0doTWk3aGdGZ2k0UVBVb0h6cDBxT0xpNHJSeTVVcWRlKzY1emI1L1FHTE5EZ0JBUzBOZ0RBQjFGQ29uSXI2TzQ4c3Z2MnptYXRCUW5nQldrbmJ0MnFVRkN4Ym85ZGRmVjgrZVBmWGxsMS9xL2ZmZjkzdXVzV1BINnR4eno5VlRUejJsUC83eGovcnd3dytySGRlaFF3ZEowcnZ2dnF2VTFGUy9hdlBJeTh0VGZIeThJaUlpL0s0THFBK1h5NldYWDM1WlM1Y3UxZDY5ZTVXWW1LaEhIMzFVZmZ2MjFabzFhL1RFRTA5b3g0NGQ2dGl4bzI2Ly9YWU5IejdjN3prcUtpbzBZOFlNZmY3NTU5NC9ybTNZc0VFelpzeW85bjNVMS81bXpKZ2hTZDZ2TXpNenZYTjU1aTh2TDljTEw3eWc5OTU3VC92MzcxZGlZcUltVHB5b3E2KytXamFielR2KzJXZWYxWk5QUHFudnZ2dE9hV2xwbWp0M3J2cjI3VnZqOTJqTW1ESDY4TU1QQ1l3QkFBQWdTZUp6WndBQUJJbjQrSGhKMHJwMTYxUmNYRnpqT0UvcmlUMTc5cWk0dUZnTEZ5NzBleDk3OXV6UnVuWHJaRm1XdW5idHFyS3lzaHF2QWs1SlNaSGRidGNqanp5aXZYdjN5dWwwYXV2V3JWcXpaazJ0Ky9ubW0yOTh0cnNBR3N2amp6K3VwVXVYNnI3Nzd0T3FWYXYwekRQUEtDRWhRWkowK1BCaHpaa3pSNTkvL3JsR2pScWxCeDU0b001ejFJV3YvUzFZc0VEU3NUL1laV1ptVnJ2OXZIbno5TWtubitpeHh4N1RxbFdyOU9jLy8xbHZ2dm1tNXMrZmY5eTRwVXVYNnFtbm50SUhIM3lnMU5SVTNYZmZmVDdyNnRldm56WnViTloyOEFBQUFHakJDSXdCQUFnUzNicDEwNlJKazNURERUZm8wa3N2clhGYzkrN2ROV1hLRk0yZVBWdlRwMC9YR1dlYzRmYytuRTZuN3IzM1hvMFlNVUtMRmkzUy9mZmZYKzBWd2g0UFB2aWdiRGFiSmsrZXJCRWpSdWllZSs2cHRjMkVNVVlyVjY3VW1ERmovSzRMcUkrREJ3L3F0ZGRlMDExMzNhWFRUanRONGVIaDZ0bXpwenAxNmlUcFdLL3ZuajE3MXRqcjI1ODU2c0tmL2RYa3dJRURXcjU4dWU2NDR3NmRjc29wQ2c4UDE4Q0JBM1hOTmRkbzZkS2x4NDMxOUNpUGo0L1hsQ2xUdEhYcjF1TmEwbFRWc1dOSDVlWGwxZmw0QUFBQUVKcG9TUUVBUUQwNEhJNkE3citnb09DNEdzNDg4OHhxeCtYazVPamhoeCtXcE9NK2FsL2QrS29meGQrNWM2ZHV2UEhHV3NkVnRtWExGbDE3N2JYSFBWZFRiWFBuenRYY3VYTnJuQXRvcU4yN2Q4dnBkQ285UGIzYTEydnI5ZTNQSEhYaHovNXFzbWZQSGhsajFMTm56K09lVDB0TFUwRkJnVjg5eWowMzB3TUFBQUI4SVRCdUJRSWRhZ0JBS0RIR2ZHSloxcWhBMTRHR01jWjhFdWdhMFBUYXQyOHZTY3JPemo2aEJZcS92YjU5emVFSllJOGVQZXJ0WVh6bzBLRnFhMmxvYi9IazVHUkp4LzZRMDc5Ly8rUG1UVWxKa2MxVy93OE83dCsvWDBsSlNmWGVIZ0FBQUtHRndEaUVFV3FFaHRZU2F2Q0hEUVNMckt5czBZR3VBWUIvVWxKU2ROWlpaMm5ldkhtNjU1NTcxS3RYTDIzZnZsMXhjWEhIOWZwT1NrcXFzZGUzcnptNmQrK3VtSmdZTFYrK1hOT25UMWRwYWFuKytjOS9WanRQYmZ1cjNLTzhUNTgrM3E4OWtwS1NkTTQ1NTJqZXZIbTY5OTU3MWJOblQzMzc3YmQ2N3Jubk5IMzY5QVo5bnpadDJxUlRUejIxUVhPZ2NiQWVRcWpnZHhrQWdodUJjUWdqMUVBdzRBOGJvYUcxL0dFRFFQQ1pOMitlbm56eVNWMTc3YlU2ZlBpd3VuZnZybm56NXFsbno1N2VYdDhkTzNiVWxDbFR0R3JWcWpyTkVSVVZwWG56NXVtUlJ4N1JraVZMbEp5Y3JOR2pSMnYxNnRVbnpGRzV0M2gxKzZ2Y296d3VMazRmZnZqaENYUGNlKys5ZXVhWlozVGRkZGZwd0lFRDZ0S2xpMmJNbUtISmt5YzM2SHYwNFljZjZyTExMbXZRSEdnWWg4TlI0ODBPRVR3SVNmbGREaFhjbUJoQXpYZXhnVi9zZHJ1UnBMVnIxOWI3ZTlrWWN3QkFhek5vMEtEK0xwZHJnMlZabXpJek0vdlh2Z1VRM0ZyU2VzRlRTMU9HQWdRdm9hTTFoa2VlMzkvV2VPeW9PMzVmZ09xOStPS0wrdXRmL3lwSjg5YXVYVHNuMFBVQXJVbjltNTBCQUFBQVRZVEFPRFR3Y3dRQUFBZyt0S1FBQUFCQWkvUDg4ODhIdW9TUVYxRlJvYkt5TXU4Tit3QUFBQUNKd0JnQUFBQm9sY0xEd3hVZXp1a0FBQUFBamtkTENnQUFBQUFBQUFDQUpBSmpBQUFBQUFBQUFJQWJnVEVBQUFBQUFBQUFRQktCTVFBQUFBQUFBQURBamNBWUFBQUFBQUFBQUNDSndCZ0FBQUFBQUFBQTRFWmdEQUFBQUFBQUFBQ1FKSVVIdWdEVWpkMXVONTdIKy9idGUzTFhybDAzVmgzVHYzLy9IeUlqSTd0SjB0cTFhNjJtcUtNNTlnRUFBQUFBQUFDZ2VSRVlCN0hrNU9UckNnc0wvM2I0OE9FTmdhNEZBQUFBUU4wNEhBN3Y0NmxUcCtvUGYvakRDV1BHalJ1blBYdjJTSkl5TXpPYnBJN20yQWNBQUFnZXRLUUlZcFpsaFhmdTNQbVpRTmNCQUFBQW9HRVdMMTZzN2R1M0I3b01BQUFBQXVOZ1pZeXBrS1M0dUxpejJyZHZmMFdnNndFQUFBQlFmMDZuVXc4KytHQ2d5d0FBQUtBbFJiQXFLeXZiNFhRNkQ4ZkV4Tmk3ZE9ueWNHRmg0VHVTaXYzWU5DdzVPZm1heE1URS94Y2RIWDJxTVNhc3JLeHNXMEZCd2F0NzkrNTlURkpabGZGeFhicDB1U3NoSVdGS1JFUkVTbWxwNmZZZmYvenhObC96cDZTa1hKK1ltSGgxVkZSVWI2ZlRlYkM0dVBpRDNOemMyNDhlUGJxejNnY01BQUFBaEtpd3NEQTVuVTZ0WGJ0Vy8vNzN2elYyN05oQWx3UUFBRm94QXVNZ1pWbFc1TTZkTzYvcTI3ZnZxb2lJaUU1ZHUzYTlKeWNuNS9lMWJCYmVxMWV2WmUzYXRidXc4cE50MnJRWjBMbHo1d2ZhdFd0MzRkYXRXOCtUVk9wK0tTSTlQZjM5Mk5qWU16eGpvNk9qVCszUm84ZGlZNHl6dXJKNjl1eTVPQ0VoWVpKM2grSGhVUjA2ZEpqV3RtM2IwUnMyYkxCTHlxM25JUU1BQUFBaHFVdVhMbXJUcG8wMmI5NnNKNTU0UW1lZGRaWmlZMk5yM2M3bGNtbkpraVZhdm55NXZ2dnVPem1kVHFXbHBXbnMyTEc2NG9vckZCRVJjZHo0a3BJU3ZmRENDM3IvL2ZkVlVGQ2dybDI3YXRhc1dUN25YN2h3b1pZdFc2YWNuQnpGeE1SbzJMQmhtalZybGpwMTZ0VGc0d1lBQUMwVExTbUNsREhHT25Ma3lKZjUrZmwvbDZTa3BLVGZSVVpHOXZPMVRVcEt5bldlc0xpa3BHVHRqaDA3eG16ZHV2WHNRNGNPZlM1SmNYRnhaNmFrcE56c0daK2NuUHhiVDFoODlPalJiN2R2MzM3UjFxMWJ6eTRwS2NtMDJXd3hWZWZ2MEtIREx6MWhjVjVlM2orMmJkczJNamMzZDY0a3VVUHRPWTExL0FBQUFFQ29xS2lvMEMyMzNDTExzcFNYbDZmNTgrZlh1bzNUNmRTTk45Nm9CeDk4VUpzMmJkS1JJMGRVVmxhbTdkdTM2K21ubjladmYvdGJsWlg5OU9IQmlvb0t6Wm8xU3krLy9MTDI3dDJyOHZKeWZmZmRkN3IxMWx0VldGaDR3dnpHR04xeXl5MTY3TEhIdEdQSERwV1ZsZW5BZ1FOYXNXS0Zac3lZb2Z6OC9FYjlIZ0FBZ0phRHdEaElXWlpsU2RMT25UdHZxYWlvS0xBc0s3eGJ0MjQrYjREWHZuMzc2WjdIMzMvLy9aU2lvcUlQRHgwNjlIRk9UczQwei9NZE9uU1lXdW14dHpmeXpwMDdweFVYRjc5MzZOQ2hqN2RzMlhLSk1hYTg2dnpKeWNsWFM1TFQ2VHlRbDVmM2xNdmxPbHhVVlBTVzAra3NscVNxVnpZREFBQUFPQmJPRGh3NFVCZGZmTEVrYWRHaVJkcXhZNGZQYlJZdlhxeFZxMVpKa3ZyMDZhTm5uMzFXOCtmUFYwWkdoaVFwS3l0TC8vclh2N3pqbHl4Wm9xKy8vbHFTMUtOSER6MzExRk9hUDMrKyt2YnRxNk5IajU0dy83Smx5N1J5NVVwSjByaHg0L1RTU3k5cDVzeVprcVM4dkR5OStPS0xEVHhxQUFEUVVoRVlCNys4SDMvODhYWkphdHUyN2FqMjdkdFBsZVNxYm1CMGRIUmZTYXFvcU5oWFdscTZ6ZlA4a1NOSGRwV1hsK2RLVW1Sa1pHL1A4MjNhdERuVlBUNy84T0hENnlwTnRiKzh2SHhQMWZuYnRHa3pRSkxDd3NJUyt2VHBrNW1lbnA2Vm5wNmVGUllXRmk5SkVSRVJYUnA2c0FBQUFFQ29NY1pJa3E2Ly9uckZ4OGY3ZFFPODVjdVhleDgvOE1BREdqcDBxQVlOR3FSNTgrWjVuMSt4WW9YMzhYdnZ2ZWQ5UEcvZVBJMFlNVUtEQmczU280OCtxdkR3RXpzVkxsdTJUSkxVdG0xYlRaMDZWZEhSMFJvMWFwUzNWWVluckFZQUFLR0h3RGdFNU9YbHZWQlNVdkova3RTbFM1ZUhheHBuakxIYy8zdENvR3habHMzOXZ4V1Zub3R5ajY5Nkl6eFpsaFhwejNOVlhvL3c5VG9BQUFEUW1pVWtKSGg3Q21kbVptckZpaFd5MmFvL1pmdisrKzhsU1IwNmRGQmFXcHIzK1pTVUZDVW1Ka3FTY25KeVRoamZybDA3cGFlbmU1OXYzNzY5a3BLU1RwaC8rL2J0a3FTREJ3L3FpaXV1MExScDB6UnQyalFkUG54WWtyUjM3OTU2SHljQUFHalp1T2xkYUhCbFoyZGYyNmRQbjlVUkVSR2RheHBVVmxhMnJVMmJOZ01pSWlKUzI3UnBrM2JreUpGc1NZcU9qdTRXSGg3ZVVaSktTa28yZXNhWGw1Zi9HQmtaMlMwaUlxSlQ1ZkdSa1pGOUl5SWlVcXVaZjJkVVZOVEpUcWV6K091dnYwNlNkRUxiQ2dBQUFBQTFtemh4b3BZdFc2Wk5temJweVNlZlBPSEdkUjZlcTVMZG5lcXFmYTN5bGNPZWZzYlZ6VmRlZnVLeXZicm5LcXVvcVBENU9nQUFDRjVjWVJ3aVNrcEt2c3JMeTN2ZTE1aUNnb0pYUFkvVDB0SVd4c2JHbmhNWEZ6YzZMUzN0bFVwai91NTVYRnhjL0w3bmNiZHUzUmJIeHNhZUV4OGZmMzd2M3IxZnIyNytvcUtpdHlRcExDd3N2bWZQbnErMWE5ZnV2SmlZR0VkOGZQeEZYYnQyZlZwU1lnTU9FUUFBQUFoNU5wdE50OTU2cTJ3Mm0vYnQyNmZkdTNkWE84NXpWWEYrZnI1eWMzTzl6Ky9aczBjRkJRV1NwRjY5ZW5tZlQwNU9sblNzLzNEbDhkOS8vMzIxTjdEcjFLbVRKQ2syTmxhclY2OVdabWJtQ2Y4QUFFQm9JakFPSWRuWjJiZFhWRlRzcituMXZYdjNQbjdvMEtIUEpTazJOdmFNOVBUMC81eHl5aWtyNCtMaVJralNnUU1IM3NqTHkzdkJNMzcvL3Yzektpb3E4aVVwSmlabWFIcDYrbjk2OSs2OUlqdzhQTm5wZEI2b092K3VYYnNlS0MwdDNTcEpDUWtKRTN2MTZ2VkJuejU5dnVyZHUvZnk1T1RrV1pKb1NRRUFBQURVNHRSVFQ5V2tTWk44amhrN2RxejM4ZTIzMzY0MWE5Ym9xNisrMGgxMzNPRjkzbk1UUFVrYVBueTQ5L0V0dDl5aU5Xdlc2TXN2djlRdHQ5eFM3ZnlqUm8yU0pCMCtmRmkzM25xclZxOWVyVysvL1ZaZmZQR0ZIbnJvSVJVVkZkWG4wQUFBUUJDZ0pVVm9LZHkxYTljdDNidDNmNm1HMTB1M2J0MTZYbXBxNm8zdDI3ZS9Jakl5OG1UTHNseEhqeDc5cHFDZzRLVjkrL2JObDJROGc0OGNPWks5ZWZQbWtXbHBhUS9IeGNXTmttUWRPblRvcyt6czdOK2Zjc29wSzhMQ3doS3E3bi9UcGszRHUzYnRlbWQ4ZlB3bGtaR1JuWTB4NWFXbHBWc0xDd3VYU2pyeDBnVUFBQUFBSjdqdXV1djAwVWNmcWJDd3NOclhwMDJicGkrKytFSlpXVm42K3V1djlkdmYvdmE0MTg4NTV4eE5uRGpSKy9YVlYxK3Rqejc2U0VWRlJkcTRjYU4zZkljT0hkUzJiVnNkUEhqd3VPMnZ1dW9xZmZycHA5cTVjNmMrL3ZoamZmenh4OGU5ZnZYVlZ6ZkdZUUlBZ0JhSXdEaklyRjI3OXNRbVpaVVVGQlQ4dlhKYmlXcVU1dWJtUHBpYm0rdjd0c3R1WldWbG03ZHYzejYrNnZNYk4yN3NYbE1KT1RrNU4wbTZ5Wi81QVFBQUFKd29QajVlMTE5L3ZlYk9uVnZ0NjVHUmtYcjIyV2YxNnF1djZ0Ly8vcmV5czdObHM5blVzMmRQVFpnd1FaTW1UVHF1djNGcWFxcGVldWtsUGZIRUU4ck16SlF4Um5hN1hiLy8vZTgxYTlhc0V3TGorUGg0TFZpd1FDKzg4SUkrK2VRVDdkdTNUK0hoNGVyV3Jadk9QdnRzdFd2WHJrbVBId0FBQkE2Qk1RQUFBQUFFUUcxOWdDKysrT0xqMmtwVUZSa1pxUmt6Wm1qR2pCbCs3YTk3OSs1NjRva25UbmgrK2ZMbDFZNlBqNC9YelRmZnJKdHZ2dG12K1FFQVFHaWdoekVBQUFBQUFBQUFRQktCTVFBQUFBQUFBQURBamNBWUFBQUFBQUFBQUNDSndCZ0FBQUFBQUFBQTRFWmdEQUFBQUFBQUFBQ1FKSVVIdWdEOHhHNjNmeExvR2dBZ1dMaGNydjZCcmdFQUFBQUFnRkJEWU53eTVFanFLdWxuZ1M0RUFJS05NU1l2MERVQUFBQUFBQkFxQ0l4YkFNdXlSbHFXMVRQUWRRQkFNTExaYkJzQ1hRTUFBQUFBQUtHQ3dMZ0Z5TXpNekphVUhlZzZBQUFBQUFBQUFMUnVCTVlBQUFBQTBBUm16cHdaNkJJQUFBRHFqTUFZQUFBQUFCcFJTa3FLOXU3ZHE4ek16RUNYZ2lEUnJsMjdRSmNBQUlBWGdURUFBQUFBTktLWFhucEp1M2Z2RG5RWkNDS2RPM2NPZEFrQUFIZ1JHQU1BQUFCQUkwcE5UVlZxYW1xZ3l3QUFBS2dYVzZBTEFBQUFBQUFBQUFDMERBVEdBQUFBQUFBQUFBQkpCTVlBQUFBQUFBQUFBRGNDWXdBQUFBQUFBQUNBSkFKakFBQUFBQUFBQUlBYmdYSEQ1VW5TMEtGRDR3TmRDQUFBQ0UwT2g2T2QrMkZlUUF2NVNZVWtPWjNPUU5jQkFBQkNWS1YxUm5rZzZ3QmFJd0xqaHZ0R2tzckx5MDhMZENFQUFDQTB1Vnd1enpwalUwQUwrY2syU2NyTGF5bjVOUUFBQ0RYNzkrLzNQTndjeURxQTFvakF1SUVzeS9xbisrRmZNakl5enFwMEJSQUFBRUNET0J5T2Roa1pHV2RabHZXTUpCbGovbG5iTnMzQkdMTkdrdDU2NjYxQWx3SUFBRUpRY1hHeFB2NzRZeVBKV0piMVZhRHJBVm9iSzlBRmhBQ2IzVzVmSm1sY29Bc0JBQUFoN1oyMWE5ZE9rR1FDWFlqRDRVaVQ5STB4Sm5iUW9FSHEzYnUzWW1OakExMFdBQUFJY2s2blV3VUZCZnIwMDA5TlVWR1JaVm5XMDVtWm1kY0h1aTZndFNFd2JoeTJqSXlNcXl6TCtvV2tmcEtTQWwwUUFBQUlDWG1TTmhsai9wbVZsZlYzU2E1QUYrUmh0OXZQdEN6clJXUE1LWUd1QlFBQWhCd2o2YW1LaW9vNzFxOWZmempReFFDdERZRXhBQUFBNnFWMzc5NVI3ZHExRzJ5TTZXZU1TUTUwUFFBQUlPaVZXNWExcmFLaUltdjkrdlhmQjdvWUFBQUFBQUFBQUFDQVZvMHJqQUVBQUZxZ2pJeU1leTNMK3AzTDVScXlidDI2YlQ3R2ZXeFoxaWgvNXJRczY2Z2tHV09pL1JsdmpQa2tLeXRyZEUydm4zNzY2U2ZiYkxZMXhwaW5zN0t5N3ZKblRnQUFBQUF0bXkzUUJRQUFBT0FFTnN1eTdwU1VZTFBaYnZZMTBOK3dXRG9XRlBzYkZ2c3p0ODFtbXkwcHdWMHI2MG9BQUFBZ0JJUUh1Z0FBQUFBYzcvVFRUM2Q0SGh0ak12elpKak16MCtmcjgrZlAxL1BQUHk5Sm1qbHpwbjd6bTkvNEhPOXdPSHkrN25hNjUwRkdSb1k5S3l2ckszODJBZ0FBQU5CeWNTVUlBQUJBQzJOWjF2aEtqd2NQSFRvMEpaRDFWR2Z3NE1HcGtnWlhlbXA4VFdNQkFBQUFCQSt1TUFhQVJ1SnZ2OUc2c052dDR5UXRsQlRuei9qYStvMENDQTZXWlkyci9HVjVlZm1Ga3Y0ZXFIcXFVMUZSY2FGbC9YUTdESGZOZHdldUlnQ0J3UG9IQUlEUXd4WEdBTkE0L080M1drZUQ1T2ZKa2xTM1hxWUFXcWFCQXdkMmtaUVJIUjJ0bTI2NnlmTjBpN3Q2MTNNVjlPOS8vM3RGUlVWSmt2MjAwMDdySE5pcUFEUXoxajhBQUlRZ3JqQUdnRVpRbjM2amRkR0kvVVlCdEhEaDRlRVhTZEt3WWNOMDdybm42dkhISDVla01iMTc5NDdhdm4xN2FXQ3JPMmJVcUZIUnhjWEY1MG5TdWVlZXE4ek1USDM2NmFjS0N3dTdTTkx6QVM0UFFETmgvUU1BUUdqaUNtTUFhQVRCMEc4VVFOQVlMMGxubm5tbVVsTlRkY29wcDBoU2JIeDgvS2lBVmxWSmNYSHhLRW14NmVucFNrbEowVmxubmVWNXFjVmRDUTJnNmJEK0FRQWdOQkVZQTBBanFLSGZLQURVaWNQaGlKRjBqaVNOSERsUzBySGcyRzFjOVZzRnhEanBwOW84dFVvNjEzME1BRm9CMWo4QUFJUW1BbU1BYUtCZzZUY0tvT1V6eHB3akticGZ2MzVLU2txU3BLcFg3MW8xYk5xY0xMbmY0enkxSlNVbDZkUlRUNVdrYUdQTTJZRXJEVUJ6WWYwREFFRG9JakFHZ0FhcTJtL1ViVXp2M3IyakFsY1ZnQ0IxM0pXN2tuVHFxYWVxUTRjT2t0UnQwS0JCL1FKVWw1ZkQ0ZWd2S2ExRGh3N3EyN2V2OS9rV2VpVTBnQ2JDK2djQWdOQkZZQXdBRGRmaSs0MENDQXFXM0dGcnBhdUtaYlBadkMwZmpERUJ2M3JQVThPWlo1NHBtKzJucFdTbG1zZXBaVndKRGFCcHNmNEJBQ0JFRVJnRFFBTUVVYjlSQUMyY3crSElrSFJTeDQ0ZFBjR0xseWVNTmNhMGhQZVZFMEp0U1VwUFQxZHljcklrZFI0MGFORHBBYWdMUUROaC9RTUFRR2dqTUFhQUJnaVNmcU1BZ2tEbEszY3Q2L2kzanFGRGh5b2lJa0tTaG1ka1pDUUhvRHhKMHNDQkF6dEtHaFlSRWFFaFE0WWM5NXBsV2Q3QXFDVmNDUTJnNmJEK0FRQWd0QkVZQTBERHRQaCtvd0NDUnJWWDdrcFNURXlNQmcwYUpCMExZY1kyYjFrL2lZaUlHQ3ZKR2p4NHNHSmlZazU0dllWZENRMmc2YkQrQVFBZ2hCRVlBMEQ5QlVXL1VRQXRYMFpHeGttU0JrVkZSV253NE1IVmp2Rzh6OWhzdG9DOXIzamUwNm9MdFNWcHlKQWhpb3FLa3FUQkRvZWpVek9XQnFENXNQNEJBQ0RFRVJnRFFEMEZVYjlSQUMyY1pWa1hTY2RhVDdnRDF4TlVhdmR3ZnI5Ky9TS2JyN3BqZXZmdUhTWHBmT21ubnFWVlJVVkZWVzVWY1ZIelZBYWdPYkgrQVFBZzlCRVlBMEE5QlVPL1VRQkJvOFoyRkI2ZE9uVlM3OTY5SmFsdFpHUmt6UU9iU0VKQ3dsbVM0azQrK1dSMTZsVHp4Y09Wam9IQUNBaEJySDhBQUFoOUJNWUFVSDh0dnQ4b2dKWnYrUERoYlNTZEo5Vjg1YTVIcFg2aHpmNXg3OG9oa1MrVlBwSiszcWhSbzZLYnZqSUF6WXoxRHdBQUlZN0FHQURxSVZqNmpRSm8rY3JMeTBkTGF0TzNiMThsSi91K0lLL0srNHJsYzNEanFyWm5hWFU2ZHV5b1BuMzZTRkpNVVZIUjZLWXZEVUJ6WWYwREFFRHJRR0FNUnVPZ1dnQUFHaGRKUkVGVUFQVVFEUDFHQVFTSDJtNGtWMW4vL3YzVnZuMTdHV042WkdSazlHM3k0dHhPTysyMFU0MHhQZHEzYjY5Ky9mclZPcjdTc1JBWUFTR0U5UThBQUswRGdURUExRStMN3pjS0lDaDRyOXl0cmRXREpObHNObzBZTWVMWWhwYlZiRDJDYlRiYk9PbFl1d21icmZibG8rZFkzRFUyNTVYUUFKb1c2eDhBQUZvQkFtTUFxS05nNlRjS29PVTcvZlRUVHpQR2RFbE9UdmEwY2FoVmdLN2U5ZnNxYUVucTA2ZVBrcEtTSktsclJrYkd3Q2FzQzBBellmMERBRURyUVdBTUFIVVVKUDFHQVFRQnoxWENJMGVPbEdYNTl4WXhiTmd3aFllSFM5SVpRNFlNU1d6QzhpUkpEb2NqeWJLczRSRVJFUm8yYkpoZjI5aHNObStnMUp4WFFnTm9PcXgvQUFCb1BRaU1BYUNPZ3FIZktJQ2dVYWNyZHlVcE5qWldEb2REa213VkZSVmptNmd1TDVmTE5WYVN6ZUZ3S0NZbXh1L3Q2R01NaEJiV1B3QUF0QjRFeGdCUU4wSFJieFJBeXpkMDZOQVV5N0tHUkVaR2FzaVFJWFhhdGxKZzArVHZLNTczcnJxRTJ0S3htMkpGUmtaSzBwQ2hRNGVtTkVGcEFKb1A2eDhBQUZvUkFtTUFxSU1nNmpjS29JVXJLeXU3U0pLR0RCbWk2T2pvT20xYktiQzVvSkhMcXM0RlZmYnBsK2pvYUEwZVBGaVNyUEx5OGd1Ym9DNEF6WVQxRHdBQXJRdUJNUURVUVREMEd3VVFIT3A3NWE0a2RlN2NXYjE2OVpLa2RvMWNWblhpZS9YcXBaTk9PcW5PR3pibmxkQUFtZzdySHdBQVdoY0NZd0NvbXhiZmJ4UkF5emRxMUtob1NXT2t1bCs1NjFIZjdlcWpQcUcyZEZ5TlkzcjM3aDNWYUFVQmFHNnNmd0FBYUVVSWpBSEFUOEhTYnhSQXkxZGNYUHd6U2JIcDZlbnEyTEZqdmVhb2I0aGJIL1VOcDFOU1VwU2VuaTVKY2UzYXRmdFpveFlGb0Ztdy9nRUFvUFVoTUFZQVB6Vld2MUdId3hIUnlLVUJDRDUxdmxxdnFnRURCcWhkdTZidlNKR1FrS0FCQXdiVWUzdlArNTh4aGo2bVFCQmkvUU1BUU90RFlBd0FmbXJFZnFNakc3Y3lBRUhHa2pzd2JraGJDWnZOcHBFam0vN3RaT1RJa2JMWjZyOWtySExqSy8rYW53Sm9NVmovQUFEUStoQVlBNEFmR3JQZktGZlpBYTJidytIb0x5a3RNVEZSZmZ2MmJkQmN6ZEdXb3FHOWt2djI3YXZFeEVSSjZqWm8wS0IralZJVWdHYkIrZ2NBZ05hSndCZ0EvTkRJL1VicDR3ZTBZcDdRNU13enoyelFsYnVTTkh6NDhFYXBxYXJpNG1KSlVuaDRlSVAzWWJQWkNJeUFJTVg2QndDQTFpazgwQVVBUUpCb3RINmpSVVZGSnc4YU5DajlxNisrMnRKbzFRRUlKdk1rNmZQUFA5ZWYvdlFuNzVQcDZlbTY5TkpMZlc1WVVGQ2d2LzN0YnlvdkwyL1NBaGN0V2lSSnFxaW8wSk5QUHVsOVBpSWlRbGRmZmJVNmRPamdjL3NsUzVabzY5YXQzcTgvKyt3elNaSXhacHlrQnhxL1lnQk5oUFVQQUFDdEVJRXhBTlN1VWZ1TnZ2dnV1NTZyN0RoaEFscXgvUHg4dmZIR0c4YzlOMzc4ZUVWR1J0YTR6WWNmZnVnTmM1dFNmbjYrOTNIVkd0UFMwblQ1NVpmWHVHMVpXWmtlZUtER1RIaGdJNVFIb0htdy9nRUFvSldpSlFVQTFLSXArbzI2cjdJRDBBcTVYSzRNWTh4dksvL3p2RlpSVWVGejI3S3lNcy9EdzFXM2JVelhYMys5OTNHbC9SeXVVa08xS2g5RDVXTzBMT3RwbDh2VnNJYklBSm9ONng4QUFGb3ZyakFHZ0ZvMGRyL1JzTEF3T1ozT2tRTUdER2kvWWNPR3drWXBFa0RRV0xkdTNUcEo2eW8vWjdmYkg1RVU2KzhjeHBqbnNyS3lubk52KzlmR3JWQ0tqZjJwRk05K01qSXllbHVXZFhNZHBqbnMyUlpBOEdIOUF3QkE2MFZnREFDMWE5UitvMDZuVTVMQ3dzUERMNUMwc0NrS0JnQUFhQ0RXUHdBQXRGSUV4Z0RncHlib056cFFuREFCQUlBV2pQVVBBQUN0RDRFeEFOVEM1WEpsV0pZMXJQSnpsbVg5VlRyV3E5UFhDVk9WZnFOL2tDU2J6UmJwY3JtU0lpTWpIMm1pa2dFQUFCcUU5UThBQUswWGdURUExS0t4KzQwQ0FBQzBkS3gvQUFCb3ZScDI5d0lBQUFBQUFBQUFRTWdnTUFZQUFBQUFBQUFBU0NJd0JnQUFBQUFBQUFDNEVSZ0RBQUFBQUFBQUFDUVJHQU1BQUFBQUFBQUEzQWlNQVFBQUFBQUFBQUNTQ0l3QkFBQUFBQUFBQUc0RXhnQUFBQUFBQUFBQVNRVEdBQUFBQUFBQUFBQTNBbU1BQUFBQUFBQUFnQ1FDWXdBQUFBQUFBQUNBRzRFeEFBQUFBQUFBQUVBU2dURUFBQUFBQUFBQXdJM0FHQUFBQUFBQUFBQWdpY0FZQUFBQUFBQUFBT0JHWUF3QUFBQUFBQUFBa0VSZ0RBQUFBQUFBQUFCd0l6QUdBQUFBQUFBQUFFZ2lNQVlBQUFBQUFBQUF1QkVZQXdBQUFBQUFBQUFrRVJnREFBQUFBQUFBQU53SWpBRUFBQUFBQUFBQWtnaU1BUUFBQUFBQUFBQnVCTVlBQUFBQUFBQUFBRWtFeGdBQUFBQUFBQUFBTndKakFBQUFBQUFBQUlBa0FtTUFBQUFBQUFBQWdCdUJNUUFBQUFBQUFBQkFFb0V4QUFBQUFBQUFBTUNOd0JnQUFBQUFBQUFBSUluQUdBQUFBQUFBQUFEZ1JtQU1BQUFBQUFBQUFKQkVZQXdBQUFBQUFBQUFjQ013QmdBQUFBQUFBQUJJSWpBR0FBQUFBQUFBQUxnUkdBTUFBQUFBQUFBQUpCRVlBd0FBQUFBQUFBRGNDSXdCQUFBQUFBQUFBSklJakFFQUFBQUFBQUFBYmdUR0FBQUFBQUFBQUFCSkJNWUFBQUFBQUFBQUFEY0NZd0FBQUFBQUFBQ0FKQUpqQUFBQUFBQUFBSUFiZ1RFQUFBQUFBQUFBUUJLQk1RQUFBQUFBQUFEQWpjQVlBQUFBQUFBQUFDQ0p3QmdBQUFBQUFBQUE0RVpnREFBQUFBQUFBQUNRUkdBTUFBQUFBQUFBQUhBak1BWUFBQUFBQUFBQVNDSXdCZ0FBQUFBQUFBQzRFUmdEQUFBQUFBQUFBQ1FSR0FNQUFBQUFBQUFBM0FpTUFRQUFBQUFBQUFDU0NJd0JBQUFBQUFBQUFHNEV4Z0FBQUFBQUFBQUFTUVRHQUFBQUFBQUFBQUEzQW1NQUFBQUFBQUFBZ0NRQ1l3QUFBQUFBQUFDQUc0RXhBQUFBQUFBQUFFQVNnVEVBQUFBQUFBQUF3STNBR0FBQUFBQUFBQUFnaWNBWUFBQUFBQUFBQU9CR1lBd0FBQUFBQUFBQWtFUmdEQUFBQUFBQUFBQndJekFHQUFBQUFBQUFBRWdpTUFZQUFBQUFBQUFBdUJFWUF3QUFBQUFBQUFBa0VSZ0RBQUFBQUFBQUFOd0lqQUVBQUFBQUFBQUFrZ2lNQVFBQUFBQUFBQUJ1Qk1ZQUFBQUFBQUFBQUVrRXhnQUFBQUFBQUFBQU53SmpBQUFBQUFBQUFJQWtBbU1BQUFBQUFBQUFnQnVCTVFBQUFBQUFBQUJBRW9FeEFBQUFBQUFBQU1DTndCZ0FBQUFBQUFBQUlJbkFHQUFBQUFBQUFBRGdSbUFNQUFBQUFBQUFBSkJFWUF3QUFBQUFBQUFBY0NNd0JnQUFBQUFBQUFCSUlqQUdBQUFBQUFBQUFMZ1JHQU1BQUFBQUFBQUFKQkVZQXdBQUFBQUFBQURjQ0l3QkFBQUFBQUFBQUpJSWpBRUFBQUFBQUFBQWJnVEdBQUFBQUFBQUFBQkpCTVlBQUFBQUFBQUFBRGNDWXdBQUFBQUFBQUNBSkFKakFBQUFBQUFBQUlBYmdURUFBQUFBQUFBQVFCS0JNUUFBQUFBQUFBREFqY0FZQUFBQUFBQUFBQ0NKd0JnQUFBQUFBQUFBNEVaZ0RBQUFBQUFBQUFDUVJHQU1BQUFBQUFBQUFIQWpNQVlBQUFBQUFBQUFTQ0l3QmdBQUFBQUFBQUM0RVJnREFBQUFBQUFBQUNRUkdBTUFBQUFBQUFBQTNBaU1BUUFBQUFBQUFBQ1NDSXdCQUFBQUFBQUFBRzRFeGdBQUFBQUFBQUFBU1FUR0FBQUFBQUFBQUFBM0FtTUFBQUFBQUFBQWdDUXBQTkFGQUFBQUFBQUFBR2dheHVFdy9vNjFNak90cHF6Rlg1NmFkNWFYNyt5K2ZuMzNBSmZUNm5DRk1RQUFBQUFBQUFCQUVsY1lBd0FBQUFBQUFDRXJZL1Btak1wZlovWHBreVZKZThySzlsejQzWGNYQnFZcXRHUUV4Z0FBQUFBQUFFQ0lXbmY0OExycW5pK3pyTEthWGtQclJrc0tBQUFBQUFBQUFKS2tDK0xqTDN5MWUvZFh2K3ZmLzdzeXU3M3N3T21uSC9qZzVKTS8rRm5idG1kV0htY2NEbU1jRHZQRHdJRS85SWlPN3ZaMjc5NXZIOHpJT0Zodyt1a0ZmK25XN1MrU0lpdVBUNUxhUHRxNTg2TTVBd2JrSExYYmoyYjI3YnYybkxpNDBUOE1IUGlEWnk0L3lndTdLU1hscG8ybm5ycnhxTjErZFA5cHArMS9wWHYzVjNwRVIzZHJ6TzlCYThjVnhnQUFBQUFBQUFBa1NVdDY5Vm9jYTdQRmVyNXVGeGJXN3J6NCtQTkd0VzA3YXVUbXpXZXNLU241cXZMNEdNdUsrYkIzNzQ5NlJVWDE4angzYlZMU3RYdExTL2ZkbTVzNzEvMVU1UEkrZlQ0Y0doczcxRFBHSGhPVDhmYkpKeTkzU1M0L1M3T1c5T3ExK05LRWhFbWVKNkxDdzZPbUpTWk9HOTIyN2VqVE5teXc3NWR5NjNmVXFJd3JqQUVBQUFBQUFBQklrcjR2TGYzKzlsMjc3amhueTVaelJuenp6Umwvejh0N1NaSWlMQ3ZpaG80ZGI2bzZQams4UEhuVGtTT2JSbnp6elJuUDdOdjNqT2Y1cVltSlV6eVByMDlKK2EwbkxONTg5T2ptY2R1MmpUdDN5NWF6MTVXVXJJdXoyZUw4cWV1WHljbS85SVRGQy9Mei8zSFcxcTBqNSs3Wk0xZVNPa1ZHZHJxN2E5YzVEVHR5ZUhDRk1RQUFBQUFBQUFCSjBvQnZ2c21RVkNGSjhWS0hCZm41LzdncUtlbVhrblJhVE14cFZjZFhHRlB4aXgwN3JpcVdDdjZiazdQMlYwbEp2NHEyMmFKN1JFWDE4SXlaMXI3OVZNL2pLZDkvUCszcmtwSXNTZHE0WmN2RVhYYjc3bkRMcWpXai9GVmk0dFdTZE1EcFBQRE12bjFQT1MzTDlWWlIwVnMzZGV4NFUzeFlXUHlGN2RwZHFKeWNCaDgvZ2p3d3R0dnQvdlEyQVlDQXN5enJacnZkZm5OejdJdjNSaUI0VlZSVStIdzlQUHpZMHEyNjk1U0tpZ3J2Njc2MmxhU0lpQWlmK3lrdkwvYytydnFlVXR1MmxZNGhsdmNqb0hWai9RTWdCSHk5ZHUzYTB3TmRSSFA3UldMaTFGOTI2UERMak5qWWpIWmhZZTBxdnhZYkZoWmJkZnllOHZJOXhWS0IrOHZTL1JVVis3cEdScVpGV1ZhVVo4eXAwZEduU2xKQlJVV0JKeXlXcEwzU3ZqM2w1VDkyall4TXE2MnVBVzNhREpDa2hMQ3doSy82OXMycytucVh5TWd1Zmg4a2ZLSWxCUUFBUUF0eDZOQWhuNjhuSkNRMHlyYSs1cWx0cnRxMlBYandvTS9YQVFBQWdzZ0pWOU9HdWptcHFYZSszTDM3eTZQaTQwZXRQbng0OWZYWjJUZGN2SFhyZU0vcmxtVlpWYmR4V1phcnl0Y24vQkd2amMzV1JwSktYYTdTcXErRlM3NnZTSENMdEt4SVg2OUhXSlpmODZCMlFYMkZzV1ZaSnhsald0MS92QUFDejdLc040MHgwZjZPTjhhOFlWbldpL1hZMVpXU3JxampObVByc1I4QWdmV1VwSk5yQzF2VDA5TWxTY2FZWFpKbVdwWmxqREV2V0piVjVlREJnejdEM0Q1OStuZ2ZuM0xLS1Q3M1U2bU9IRWt6alRHV1pWa3ZTT3BjMjdhVnd1WnRrcTczT1JoQVVHSDlBNkNWTVZGUlVaOEZ1b2ptOXJ1VWxGbVNWT2gwRnA2L2JkdFlTYTRlMGRIZEdqcnZudkx5UFYwakk3dW1Sa2FtOW9pTzd2YjkwYU03SmFsUFZOUXBuU0lqTy9reng4NnlzcDBuUjBXZFhPeDBGcmRidHk1SlVubXRHNkZlZ2pvd3pzek0zQ05wVDZEckFORDYyTzEyWngwMytXSHQyclVyNnJHZllYWGRwajc3QVJCWWRydDlwL3dJakh2MDZLRzB0RFJsWjJkM01jYkVybDI3ZG9uZGJ0OGxxVXR4Y2JIUGJmdjA2YU9VbEJUdDNidFgrZm41UHNkV3FtUFgyclZyVnpnY2pzdU1NWjNUMHRMVW8wY1BYNXQ2dHpYRy9KQ1ZsY1g3RVJCQ1dQOEFRT2p6dEtCb0Z4Yldia1ppNHZTZHBhWGYzOWU1ODd5R3pydWl1SGpGcjVPU2ZtMUoxbXZkdTc5K1IwN09iV0ZoWWVFUGQrbnlpTDl6TER0dzRLMC9wS1RNamc4TGkxL2FxOWRyeitYbC9UV3Z2THlnVTNoNDZnWHQybDF3ZTA3T1BRY2wzd3RkK0lXV0ZBQlFQK1dTLy8xR0pjWFVjeit4VXAzNmpmb3VDRUJMbFNOSk9iWGNwTU95TEYxenpUV2V4My9KeU1pNDFOOXR3OExDTkhQbVRFblNuLy84WjMzMjJXY3lwdnFXbjluWjJaNkh1ekl5TWk1MXVWeFBTOUkxMTF5amFqNkZXTzIybG1YdDhqa1FRREJpL1FNQUllN0Q0dUlQSmNrbTJmN2V2ZnZmVjZhbmZ4SnVzelc0MWNPZjkrMjdQNys4UEYrU0JzZkdEdjZnVDUvLy9QdmtrMWZFMm15eGVSVVZlWkxra2x5KzVyaC8xNjRIdGg0OXVsV1NKaVlrVEh5L2QrOFBNdnYyL1dyNXlTY3ZuOVd4NDZ4b1AxdGJvSFlFeGdCUUQ1WmxGVXIrOXd5MUxLdSt6ZmU3Vlo2bkpwWHFLUEExRGtETFpJeFpKVWtiTm15b2RlejU1NSt2S1ZPbVNGSkh5N0tXV0paMXBpU3RYNysrMW0wblRKaWdpUk1uYXQrK2ZicnBwcHMwZGVwVTNYTExMWHJpaVNjMGYvNTg3NzkvL3ZPZmtpVExzczUwN3lObHlwUXBPdi84ODJ2ZGgrY1lqREZmMURvWVFGQmgvUU1Bb2UvWDI3Zi84dlVEQjE0LzVISWRPdWgwSGx4WVdMaG8vTGZmVG1qb3ZOOGRPWko5eHViTkk5OHBLbnJITS9kYkJ3NHNPM3Y3OXJOdDduelNFeHpYcEVncUhMeHAwL0FuOXUxNzRvZXlzaC9LalNrdmNibEsxcFdVckx0ejkrNjc5bk4xY2FNSjZwWVVBQkFveHBnQ1NUMzg3VGNxNlJSSmxxUzYzTUhia3BSZVpaNXFWYXFERXlZZ0NCbGpQck1zU3hzM2J2UnIvQi8rOEFmMTdkdFh6ejMzblBiczJaTXErUmMyVzVhbE8rNjRRLzM3OTlmenp6K3ZiZHUyYWR1MmJiN3FTdTNVcVpPdXVlWWFYWFRSUlg3VjVqa0d5N0phWGM4L0lOU3gvZ0dBMEdCbFp0YjRrYkZjYWYvUGQrejR1VC9iMURSUDkvWHJ1MWYzL05heXNzMFhiOTkrY2VYbnpvK1B2NkJEZUhnSFNWcDkrUERxMnVZdWxncHV5c201NmFhY25KdHFPZ1kwSElFeEFOUlBvWFRjaVVxMUt2VWJUYy9JeUxnMEt5dHJpYjg3c052dDR5UU5URWxKT2U1bVZkV3BWRWVodi9NRGFEbldyVnUzM1c2MzUzNzMzWGVwUC83NG8wNDY2U1NmNHkzTDByaHg0M1RoaFJmcTIyKy8xYTkvL1d0dDNyeForL2Z2VjNKeWNxM2JYbkxKSlJvL2ZydzJiOTZzTFZ1MjZNQ0JBNVUvMnEzSXlFZ2xKQ1NvVDU4K1NrOVBsODNtMzRmU2R1L2VyZSsvLzE2U2N0ZXVYYnZEcjQwQUJCUFdQd0NBZXVrUkhkM3QzazZkNXIxMzRNQzcyNDRlM1JFZEhoNzVzN2k0VWJlbXB0N2lHZlBVL3YxUEJiSkcvSVRBR0FEcXg5c3pkTkNnUVRVTzh2UWJ2ZjMyMnozOVJrMVdWdFpTK2I3U3huS2ZMUDFWa21iT25LbXdzRENmeFZUdU4xcUhZd0RRY2hoanpBSkp0NzcyMm11NjZTYi9McGl3Mld6cTE2K2ZMcm5rRXIzMjJtdGF2SGl4cnJ2dU9yKzJEUXNMVTc5Ky9kU3ZYNy82VjEzRndvVUxaWXlSTWVidnF0c1ZoUUNDQStzZkFFQzkySXlKdUxKRGh5dXU3TkRoaXFxdkdjbmNzV3ZYblA4VUZmMG5FTFhoUkFUR0FGQVB4cGhWbG1WZHRXSERCazJjT05IbjJQUFBQMS9yMTYvWG9rV0xPbHFXdGNUaGNHeVM5SzNMNWRwcFdWYmxKb0N4T3RhekwxM1NRRW1hTkdtU0preW92VjJVNTZQb2xtWFJNeFFJVXVIaDRVODZuYzZibGk1ZEdqbHo1a3dyTmpiVzcyMnZ2UEpLdmY3NjYxcXlaSW11dnZwcVJVZEhOMkdsMVR0NDhLRGVldXN0STZrc01qTHl5V1l2QUVDVFkvMERBS2l2L05MU3ZNVUhEaXdlRVJzN0lpVThQTVVwT2ZlVWwrLzU0dENoVlgvTnpmM0xmNDhjK1RMUU5lSW5CTVlBVUE4TjdEZmFUMUkveTZxeGJaUlNVbEkwYytaTVRaZ3dRYjdHZVhodWR1VjBPdWtaQ2dTcC8vdS8vOHUxMiszL0tDa3BtZm5RUXcvcG5udnU4ZXUvZjBrNjZhU1ROR2JNR0sxWXNVS1BQLzY0YnJ2dHRpYXU5bmpHR0QzNDRJTTZjdVNJSlduQjZ0V3I5elpyQVFDYUJlc2ZBRUI5SFpBT1hMNWp4K1dCcmdQKzhlOHNCQUJRbFdXMzIzKzBMQ3YxN2JmZnJyWGZxSWZMNWRLV0xWdTBlZk5tSFRod1FHVmxaZDdYSWlJaWxKQ1FvUFQwZFBYcDA2ZldqMkY2N051M1R4ZGRkSkZjTGxkUnIxNjlFbDkvL1hWbnZZNElRTUE1SEk0a1NXdU5NVjNuekpsVDZ4VjhsZVhsNVduYXRHbkt6OC9YM0xsek5XN2N1S1lydElvMzNuaERmL3JUbnlScFozaDR1R1BObWpYY29Sb0lUYXgvQUFBQUFLQW1HUmtaRDlqdGR2UFlZNCtaUUhyNjZhZU4zVzQzRG9lREd3UUFJU0FqSTJPUXcrRW9IVEpraU92Tk45K3MwL3ZCdW5YcnpPREJnODJ3WWNQTU8rKzgwMFR2T2o5eHVWem16VGZmTklNSEQzWTVISTVTdTkzdUNQVDNEMERUWXYwREFFRG84Ky9QdHdDQUUzVHQybldUTWVaMzI3ZHZEN3Y4OHN1dHlNaklacS9oeUpFam1qTm5qa3BMUzUwdWwydHFibTd1Z1dZdkFrQ2p5czNOL1RFMU5YVzdwQW1mZnZwcFdHNXVyb1lNR2FLSWlJaGF0MDFOVFZXblRwMzB5U2VmYU9YS2xjclB6OWZnd1lNVkh0NzRYY2hLU2tyMHdBTVA2SVVYWHBDa0NwZkw5Zit5c3JJK2JQUWRBV2hSV1A4QUFCRDZDSXdCb0o1Ky9QSEhRNTA2ZGVwYVhsNCthUC8rL1JvMWFwVGYvVVlieThNUFA2eDE2OVpKMHNLc3JLeVhtblhuQUpwTWJtN3V4cFNVbEJVMm0yM3NsaTFiNGw5Ly9YVlRYRnhzZGUvZVhYRnhjVDYzUGVXVVV6Umt5QkN0V3JWS21abVpXckpraVE0ZE9xUWVQWHFvTGpmUzgxR2IvdmEzdjJuT25EbG13NFlObHFSc2w4dDF3YnAxNno1bzhPUUFXanpXUHdBQWhENTZHQU5BQXpTazMyaERMVisrWEhmZmZiY3N5OHFWWk0vTXpOelRiRHNIMEN3eU1qS1NMY3Q2VU5JdkpJWGJiRGFkZlBMSkdqQmdnQVlPSENoUGdOeTJiVnUxYmR2MnVLdVE5K3pabzhjZmYxd2ZmL3l4WEM2WGJEYWIwdFBUTlhEZ1FBMFlNRUJwYVduZTdlTGk0bzdidHJ5OFhBY1BIdFRCZ3dkMTZOQWgvZkRERDFxL2ZyMDJiTmlnYmR1MnllVnlTVks1cEg5Wmx2WEh6TXpNdkdiKzFnQUlJTlkvQUFDRU5nSmpBR2lnakl5TVFUYWJiVlZZV0ZqRWJiZmRabDF5eVNWTnZzL2x5NWZyL3Z2dk54VVZGVTZuMC9temRldlcvYmZKZHdvZ1lBWVBIdHpWNlhUZUpPa3FTUWtCTHVlQVpWa3ZsWmVYUDc1Ky9mcGRBYTRGUUlDdy9nRUFJSFFSR0FOQUk4akl5SmhpczlsZU5zWkVYSHp4eFpvOWU3WmlZbUlhZlQ5SGpoelI0NDgvcmpmZWVFT1NLb3d4VjJkbFpiM2M2RHNDMENKZGR0bGxZZHUzYis5dldkYVpra1pLNmlxcGd6R212V1ZaSFNSVmJuUmNJYW5BL2EvUXNxemR4cGp2Sk1rWTA5T3lyTTZTMmt2cTRQNVh1ZEZ4dVRHbXdMS3NRdmYyT1pLK2tQVFoyclZyTjBweU5lMlJBZ2dHckg4QUFBaE5CTVlBMEVoT1AvMzB3V0ZoWVV1Tk1WM2k0dUxNcEVtVHJNc3Z2MXlwcWFrTm5udmZ2bjFhdkhpeDNuampEUlVYRjh1eXJGeW4wM2twVjlZQUFJQkFZdjBEQUVEb0lUQUdnRWJVa0g2ajVlWGxPblRva0xkdmFIWjJ0alpzMktEMTY5ZHJ5NVl0bnA2aFRrbUxMTXVhVGM4Ky9QOTI3dGlFUWlBSUF1aHRNZGV1UFJoZkZ4OExPTEFCQXlzd1gvZzFpSjZJdkZmQXdtYkRCQU1BYnlEL0FNQzNLSXdCQmhpd04zcEV4SnlaVSs5OXUrRWVBTUN0NUI4QStBYUZNY0JBVi9aR1N5bDdSQ3laK2F1MXJxMjFmUHdCQUlDVDVCOE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CdmtEOVhka2QrUWZXRkVBQUFBQVNVVk9SSzVDWUlJPSIsCiAgICJUaGVtZSIgOiAiIiwKICAgIlR5cGUiIDogImZsb3ciLAogICAiVmVyc2lvbiIgOiAiMTQ5Igp9Cg=="/>
    </extobj>
  </extobjs>
</s:customData>
</file>

<file path=customXml/itemProps33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2577</Words>
  <Application>WPS 演示</Application>
  <PresentationFormat>宽屏</PresentationFormat>
  <Paragraphs>255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汉仪旗黑-85S</vt:lpstr>
      <vt:lpstr>等线 Light</vt:lpstr>
      <vt:lpstr>Arial Unicode MS</vt:lpstr>
      <vt:lpstr>Calibri</vt:lpstr>
      <vt:lpstr>Office 主题​​</vt:lpstr>
      <vt:lpstr>1_Office 主题​​</vt:lpstr>
      <vt:lpstr>2_Office 主题​​</vt:lpstr>
      <vt:lpstr>IOTA</vt:lpstr>
      <vt:lpstr>PowerPoint 演示文稿</vt:lpstr>
      <vt:lpstr>Features</vt:lpstr>
      <vt:lpstr>PowerPoint 演示文稿</vt:lpstr>
      <vt:lpstr>PowerPoint 演示文稿</vt:lpstr>
      <vt:lpstr>PowerPoint 演示文稿</vt:lpstr>
      <vt:lpstr>Participants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Process</vt:lpstr>
      <vt:lpstr>Link</vt:lpstr>
      <vt:lpstr>Demonstration</vt:lpstr>
      <vt:lpstr>Link</vt:lpstr>
      <vt:lpstr>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贾乾然</cp:lastModifiedBy>
  <cp:revision>192</cp:revision>
  <dcterms:created xsi:type="dcterms:W3CDTF">2019-06-19T02:08:00Z</dcterms:created>
  <dcterms:modified xsi:type="dcterms:W3CDTF">2021-06-20T14:29:55Z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0AA647AF1A6D4F9AB4383F4E5D183DB2</vt:lpwstr>
  </property>
</Properties>
</file>